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Play"/>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1" roundtripDataSignature="AMtx7mj8STFTq4qJHa5lwSlkWsAqQwzI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Bienvenidos a la sesión 3 de nuestro curso. En esta presentación, abordaremos los conceptos básicos de la navegación por Internet, incluyendo qué es Internet, los navegadores web, la búsqueda de información en línea y la seguridad y privacidad en Internet.</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Zoho es un servicio de correo electrónico gratuito proporcionado por Zoho Corporation. Ofrece varias funciones, como calendario, contactos y tareas. También ofrece integración con otros productos de Zoho.</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utilizar el correo electrónico como medio de comunicación, es necesario disponer de una cuenta de correo electrónico. A continuación, explicaremos los diferentes pasos que hay que seguir para crear una cuenta de correo electrónico, como elegir una dirección de correo electrónico, la seguridad de la contraseña y la verificación del correo electrónico.</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pasos para crear una cuenta de correo electrónico varían en función del proveedor de servicios de correo electrónico. Sin embargo, los pasos básicos consisten en proporcionar información personal, como el nombre, la fecha de nacimiento y el número de teléfono. También tendrás que elegir una dirección de correo electrónico y una contraseña segura.</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Elegir una dirección de correo electrónico es una parte importante de la creación de una cuenta de correo electrónico. Se recomienda utilizar una dirección de correo electrónico que sea fácil de recordar y profesional. Evite utilizar direcciones de correo electrónico demasiado personales o inapropiadas.</a:t>
            </a: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Una contraseña segura es esencial para proteger tu cuenta de correo electrónico. Se recomienda utilizar una combinación de letras mayúsculas y minúsculas, números y caracteres especiales. Evita utilizar palabras comunes o información personal.</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Después de crear una cuenta de correo electrónico, la mayoría de los proveedores de servicios de correo electrónico te pedirán que verifiques tu dirección de correo electrónico. Para ello, te enviarán un correo electrónico de verificación a tu dirección de correo electrónico. Deberás hacer clic en el enlace de verificación que aparece en el correo electrónico para completar el proceso de verificación.</a:t>
            </a: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Una vez que haya creado una cuenta de correo electrónico, podrá empezar a enviar y recibir correos electrónicos. Repasaremos los diferentes pasos necesarios para enviar, recibir y organizar correos electrónicos.</a:t>
            </a:r>
            <a:endParaRPr/>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enviar un correo electrónico, deberá redactar un nuevo correo electrónico, introducir la dirección de correo electrónico del destinatario, añadir un asunto y escribir el mensaje. También puede añadir archivos adjuntos al correo electrónico.</a:t>
            </a: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responder a un correo electrónico, puede hacer clic en el botón «Responder» del correo electrónico. Se abrirá una nueva ventana de correo electrónico con el correo electrónico original ya incluido. A continuación, puede redactar su respuesta y enviarla.</a:t>
            </a:r>
            <a:endParaRPr/>
          </a:p>
        </p:txBody>
      </p:sp>
      <p:sp>
        <p:nvSpPr>
          <p:cNvPr id="269" name="Google Shape;2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reenviar un correo electrónico, debes abrir el correo electrónico y hacer clic en el botón «Reenviar». Se abrirá una nueva ventana de correo electrónico con el correo electrónico original ya incluido. A continuación, puedes añadir la dirección de correo electrónico del destinatario y enviarlo.</a:t>
            </a:r>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Comenzaremos por comprender qué es el correo electrónico y por qué es importante para la comunicación. A continuación, exploraremos los diferentes proveedores de servicios de correo electrónico disponibles y cómo crear una cuenta de correo electrónico. Después, repasaremos los pasos necesarios para enviar, recibir y organizar correos electrónicos. Por último, aprenderemos a adjuntar archivos a un correo electrónico.</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Organizar los correos electrónicos en carpetas puede ayudarte a gestionarlos de forma eficiente. La mayoría de los proveedores de servicios de correo electrónico te permiten crear carpetas y mover los correos electrónicos a carpetas específicas. Esto puede ayudarte a realizar un seguimiento de los correos electrónicos importantes y reducir el desorden.</a:t>
            </a:r>
            <a:endParaRPr/>
          </a:p>
        </p:txBody>
      </p:sp>
      <p:sp>
        <p:nvSpPr>
          <p:cNvPr id="288" name="Google Shape;2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Puedes adjuntar archivos a un correo electrónico haciendo clic en el botón de adjuntar archivos del correo electrónico. A continuación, puedes seleccionar el archivo que deseas adjuntar y añadirlo al correo electrónico. Es importante tener en cuenta que hay un límite de tamaño para los archivos adjuntos.</a:t>
            </a:r>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mayoría de los tipos de archivos se pueden adjuntar a un correo electrónico, como documentos, fotos y vídeos. Sin embargo, es importante tener en cuenta que algunos proveedores de servicios de correo electrónico pueden tener restricciones sobre los tipos de archivos que se pueden adjuntar.</a:t>
            </a:r>
            <a:endParaRPr/>
          </a:p>
        </p:txBody>
      </p:sp>
      <p:sp>
        <p:nvSpPr>
          <p:cNvPr id="307" name="Google Shape;30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mayoría de los proveedores de servicios de correo electrónico tienen un límite de tamaño para los archivos adjuntos que se pueden añadir a un correo electrónico. Es importante comprobar el límite de tamaño antes de adjuntar un archivo. Si el archivo es demasiado grande, se puede compartir utilizando un servicio de almacenamiento en la nube, como Google Drive o Dropbox.</a:t>
            </a: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Creemos una cuenta de correo electrónico, enviemos y recibamos correos electrónicos. Siga las instrucciones que aparecen en pantalla para crear una cuenta de correo electrónico. Una vez que haya creado una cuenta de correo electrónico, envíe un correo electrónico a la dirección proporcionada y compruebe su bandeja de entrada para ver si hay alguna respuesta.</a:t>
            </a:r>
            <a:endParaRPr/>
          </a:p>
        </p:txBody>
      </p:sp>
      <p:sp>
        <p:nvSpPr>
          <p:cNvPr id="329" name="Google Shape;3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correo electrónico es una herramienta de comunicación digital que se utiliza para enviar y recibir mensajes a través de Internet. Es una forma rápida y eficaz de comunicarse con personas de todo el mundo. Exploraremos las diversas ventajas de utilizar el correo electrónico para comunicarse.</a:t>
            </a: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correo electrónico es una herramienta de comunicación digital que permite enviar y recibir mensajes a través de Internet. Es una forma rápida y eficaz de comunicarse con personas de todo el mundo.</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correo electrónico es una forma cómoda y económica de comunicarse con otras personas. Te permite enviar mensajes las 24 horas del día, los 7 días de la semana, sin necesidad de esperar a que el destinatario esté disponible. También es útil para enviar y recibir documentos y archivos importantes.</a:t>
            </a: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Existen diferentes proveedores de servicios de correo electrónico que ofrecen servicios de correo electrónico a los usuarios. Exploraremos algunos de los proveedores de servicios de correo electrónico más populares, como Gmail, Outlook, Yahoo y Zoho.</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Gmail es un servicio de correo electrónico gratuito proporcionado por Google. Ofrece varias funciones, como una gran capacidad de almacenamiento, filtro de spam e integración con otros productos de Google.</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Outlook es un servicio de correo electrónico gratuito proporcionado por Microsoft. Ofrece varias funciones, como calendario, contactos y tareas. También ofrece integración con otros productos de Microsoft.</a:t>
            </a:r>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Yahoo es un servicio de correo electrónico gratuito proporcionado por Yahoo!. Ofrece varias funciones, como una gran capacidad de almacenamiento, filtro de spam e integración con otros productos de Yahoo!.</a:t>
            </a: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
          <p:cNvSpPr txBox="1">
            <a:spLocks noGrp="1"/>
          </p:cNvSpPr>
          <p:nvPr>
            <p:ph type="ctrTitle"/>
          </p:nvPr>
        </p:nvSpPr>
        <p:spPr>
          <a:xfrm>
            <a:off x="1301262" y="590062"/>
            <a:ext cx="5517822" cy="28389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600"/>
              <a:buFont typeface="Play"/>
              <a:buNone/>
            </a:pPr>
            <a:r>
              <a:rPr lang="en-US" sz="5600">
                <a:solidFill>
                  <a:srgbClr val="FFFFFF"/>
                </a:solidFill>
              </a:rPr>
              <a:t>Plan de estudios básico de informática</a:t>
            </a:r>
            <a:endParaRPr sz="5600">
              <a:solidFill>
                <a:srgbClr val="FFFFFF"/>
              </a:solidFill>
            </a:endParaRPr>
          </a:p>
        </p:txBody>
      </p:sp>
      <p:sp>
        <p:nvSpPr>
          <p:cNvPr id="91" name="Google Shape;91;p1"/>
          <p:cNvSpPr txBox="1">
            <a:spLocks noGrp="1"/>
          </p:cNvSpPr>
          <p:nvPr>
            <p:ph type="subTitle" idx="1"/>
          </p:nvPr>
        </p:nvSpPr>
        <p:spPr>
          <a:xfrm>
            <a:off x="5642044" y="4698614"/>
            <a:ext cx="5088650" cy="119812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000"/>
              <a:buNone/>
            </a:pPr>
            <a:r>
              <a:rPr lang="en-US" sz="2000">
                <a:solidFill>
                  <a:srgbClr val="FFFFFF"/>
                </a:solidFill>
              </a:rPr>
              <a:t>Sesión 6: El correo electrónico como medio de comunicación</a:t>
            </a:r>
            <a:endParaRPr sz="2000">
              <a:solidFill>
                <a:srgbClr val="FFFFFF"/>
              </a:solidFill>
            </a:endParaRPr>
          </a:p>
        </p:txBody>
      </p:sp>
      <p:cxnSp>
        <p:nvCxnSpPr>
          <p:cNvPr id="92" name="Google Shape;92;p1"/>
          <p:cNvCxnSpPr/>
          <p:nvPr/>
        </p:nvCxnSpPr>
        <p:spPr>
          <a:xfrm>
            <a:off x="1301262" y="3496322"/>
            <a:ext cx="0" cy="3352800"/>
          </a:xfrm>
          <a:prstGeom prst="straightConnector1">
            <a:avLst/>
          </a:prstGeom>
          <a:noFill/>
          <a:ln w="25400" cap="sq" cmpd="sng">
            <a:solidFill>
              <a:srgbClr val="FFFFFF"/>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400"/>
                                        <p:tgtEl>
                                          <p:spTgt spid="90"/>
                                        </p:tgtEl>
                                      </p:cBhvr>
                                    </p:animEffect>
                                  </p:childTnLst>
                                </p:cTn>
                              </p:par>
                              <p:par>
                                <p:cTn id="8" presetID="10" presetClass="entr" presetSubtype="0" fill="hold" nodeType="withEffect">
                                  <p:stCondLst>
                                    <p:cond delay="2000"/>
                                  </p:stCondLst>
                                  <p:childTnLst>
                                    <p:set>
                                      <p:cBhvr>
                                        <p:cTn id="9" dur="1" fill="hold">
                                          <p:stCondLst>
                                            <p:cond delay="0"/>
                                          </p:stCondLst>
                                        </p:cTn>
                                        <p:tgtEl>
                                          <p:spTgt spid="91">
                                            <p:txEl>
                                              <p:pRg st="0" end="0"/>
                                            </p:txEl>
                                          </p:spTgt>
                                        </p:tgtEl>
                                        <p:attrNameLst>
                                          <p:attrName>style.visibility</p:attrName>
                                        </p:attrNameLst>
                                      </p:cBhvr>
                                      <p:to>
                                        <p:strVal val="visible"/>
                                      </p:to>
                                    </p:set>
                                    <p:animEffect transition="in" filter="fade">
                                      <p:cBhvr>
                                        <p:cTn id="10" dur="400"/>
                                        <p:tgtEl>
                                          <p:spTgt spid="91">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cxnSp>
        <p:nvCxnSpPr>
          <p:cNvPr id="183" name="Google Shape;183;p1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84" name="Google Shape;184;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5" name="Google Shape;185;p10" descr="mailbox 3d concept"/>
          <p:cNvPicPr preferRelativeResize="0">
            <a:picLocks noGrp="1"/>
          </p:cNvPicPr>
          <p:nvPr>
            <p:ph type="body" idx="1"/>
          </p:nvPr>
        </p:nvPicPr>
        <p:blipFill rotWithShape="1">
          <a:blip r:embed="rId3">
            <a:alphaModFix/>
          </a:blip>
          <a:srcRect b="5695"/>
          <a:stretch/>
        </p:blipFill>
        <p:spPr>
          <a:xfrm>
            <a:off x="20" y="535709"/>
            <a:ext cx="8229580" cy="5820640"/>
          </a:xfrm>
          <a:prstGeom prst="rect">
            <a:avLst/>
          </a:prstGeom>
          <a:noFill/>
          <a:ln>
            <a:noFill/>
          </a:ln>
        </p:spPr>
      </p:pic>
      <p:cxnSp>
        <p:nvCxnSpPr>
          <p:cNvPr id="186" name="Google Shape;186;p1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87" name="Google Shape;187;p1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Zoho</a:t>
            </a:r>
            <a:endParaRPr/>
          </a:p>
        </p:txBody>
      </p:sp>
      <p:sp>
        <p:nvSpPr>
          <p:cNvPr id="188" name="Google Shape;188;p1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Zoho es un servicio de correo electrónico gratuito ofrecido por Zoho Corporation que proporciona varias funciones, como calendario, contactos y tareas. También ofrece integración con otros productos de Zoho, lo que lo convierte en una opción muy popular entre las empresas.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cxnSp>
        <p:nvCxnSpPr>
          <p:cNvPr id="194" name="Google Shape;194;p11"/>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95" name="Google Shape;195;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6" name="Google Shape;196;p11" descr="Email security concept"/>
          <p:cNvPicPr preferRelativeResize="0">
            <a:picLocks noGrp="1"/>
          </p:cNvPicPr>
          <p:nvPr>
            <p:ph type="body" idx="1"/>
          </p:nvPr>
        </p:nvPicPr>
        <p:blipFill rotWithShape="1">
          <a:blip r:embed="rId3">
            <a:alphaModFix/>
          </a:blip>
          <a:srcRect l="13118" r="7063" b="-3"/>
          <a:stretch/>
        </p:blipFill>
        <p:spPr>
          <a:xfrm>
            <a:off x="20" y="914399"/>
            <a:ext cx="4416532" cy="5353523"/>
          </a:xfrm>
          <a:prstGeom prst="rect">
            <a:avLst/>
          </a:prstGeom>
          <a:noFill/>
          <a:ln>
            <a:noFill/>
          </a:ln>
        </p:spPr>
      </p:pic>
      <p:cxnSp>
        <p:nvCxnSpPr>
          <p:cNvPr id="197" name="Google Shape;197;p11"/>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98" name="Google Shape;198;p11"/>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Crear una cuenta de correo electrónico</a:t>
            </a:r>
            <a:endParaRPr/>
          </a:p>
        </p:txBody>
      </p:sp>
      <p:sp>
        <p:nvSpPr>
          <p:cNvPr id="199" name="Google Shape;199;p11"/>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Elegir una dirección de correo electrónico</a:t>
            </a:r>
            <a:endParaRPr/>
          </a:p>
          <a:p>
            <a:pPr marL="0" lvl="1" indent="0" algn="l" rtl="0">
              <a:lnSpc>
                <a:spcPct val="90000"/>
              </a:lnSpc>
              <a:spcBef>
                <a:spcPts val="500"/>
              </a:spcBef>
              <a:spcAft>
                <a:spcPts val="0"/>
              </a:spcAft>
              <a:buClr>
                <a:schemeClr val="dk1"/>
              </a:buClr>
              <a:buSzPts val="1400"/>
              <a:buNone/>
            </a:pPr>
            <a:r>
              <a:rPr lang="en-US" sz="1400"/>
              <a:t>Elegir una dirección de correo electrónico es el primer paso para crear una cuenta de correo electrónico. Debe ser única y fácil de recordar, para que las personas puedan recordarla fácilmente y utilizarla para comunicarse con usted.</a:t>
            </a:r>
            <a:endParaRPr/>
          </a:p>
          <a:p>
            <a:pPr marL="0" lvl="0" indent="0" algn="l" rtl="0">
              <a:lnSpc>
                <a:spcPct val="90000"/>
              </a:lnSpc>
              <a:spcBef>
                <a:spcPts val="2500"/>
              </a:spcBef>
              <a:spcAft>
                <a:spcPts val="0"/>
              </a:spcAft>
              <a:buClr>
                <a:schemeClr val="dk1"/>
              </a:buClr>
              <a:buSzPts val="1400"/>
              <a:buNone/>
            </a:pPr>
            <a:r>
              <a:rPr lang="en-US" sz="1400" b="1"/>
              <a:t>Seguridad de la contraseña</a:t>
            </a:r>
            <a:endParaRPr/>
          </a:p>
          <a:p>
            <a:pPr marL="0" lvl="1" indent="0" algn="l" rtl="0">
              <a:lnSpc>
                <a:spcPct val="90000"/>
              </a:lnSpc>
              <a:spcBef>
                <a:spcPts val="500"/>
              </a:spcBef>
              <a:spcAft>
                <a:spcPts val="0"/>
              </a:spcAft>
              <a:buClr>
                <a:schemeClr val="dk1"/>
              </a:buClr>
              <a:buSzPts val="1400"/>
              <a:buNone/>
            </a:pPr>
            <a:r>
              <a:rPr lang="en-US" sz="1400"/>
              <a:t>La seguridad de la contraseña es importante para mantener tu cuenta de correo electrónico segura. Una contraseña segura debe contener una combinación de letras, números y caracteres especiales.</a:t>
            </a:r>
            <a:endParaRPr/>
          </a:p>
          <a:p>
            <a:pPr marL="0" lvl="0" indent="0" algn="l" rtl="0">
              <a:lnSpc>
                <a:spcPct val="90000"/>
              </a:lnSpc>
              <a:spcBef>
                <a:spcPts val="2500"/>
              </a:spcBef>
              <a:spcAft>
                <a:spcPts val="0"/>
              </a:spcAft>
              <a:buClr>
                <a:schemeClr val="dk1"/>
              </a:buClr>
              <a:buSzPts val="1400"/>
              <a:buNone/>
            </a:pPr>
            <a:r>
              <a:rPr lang="en-US" sz="1400" b="1"/>
              <a:t>Verificación del correo electrónico</a:t>
            </a:r>
            <a:endParaRPr/>
          </a:p>
          <a:p>
            <a:pPr marL="0" lvl="1" indent="0" algn="l" rtl="0">
              <a:lnSpc>
                <a:spcPct val="90000"/>
              </a:lnSpc>
              <a:spcBef>
                <a:spcPts val="500"/>
              </a:spcBef>
              <a:spcAft>
                <a:spcPts val="0"/>
              </a:spcAft>
              <a:buClr>
                <a:schemeClr val="dk1"/>
              </a:buClr>
              <a:buSzPts val="1400"/>
              <a:buNone/>
            </a:pPr>
            <a:r>
              <a:rPr lang="en-US" sz="1400"/>
              <a:t>La verificación del correo electrónico es el último paso para crear una cuenta de correo electrónico. Confirma que la dirección de correo electrónico te pertenece y garantiza que solo tú tienes acceso a tu cuenta.</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cxnSp>
        <p:nvCxnSpPr>
          <p:cNvPr id="205" name="Google Shape;205;p1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06" name="Google Shape;20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7" name="Google Shape;207;p12" descr="Protect safety on network activity business technology concept"/>
          <p:cNvPicPr preferRelativeResize="0">
            <a:picLocks noGrp="1"/>
          </p:cNvPicPr>
          <p:nvPr>
            <p:ph type="body" idx="1"/>
          </p:nvPr>
        </p:nvPicPr>
        <p:blipFill rotWithShape="1">
          <a:blip r:embed="rId3">
            <a:alphaModFix/>
          </a:blip>
          <a:srcRect l="41498" r="3435" b="2"/>
          <a:stretch/>
        </p:blipFill>
        <p:spPr>
          <a:xfrm>
            <a:off x="20" y="914399"/>
            <a:ext cx="4416532" cy="5353523"/>
          </a:xfrm>
          <a:prstGeom prst="rect">
            <a:avLst/>
          </a:prstGeom>
          <a:noFill/>
          <a:ln>
            <a:noFill/>
          </a:ln>
        </p:spPr>
      </p:pic>
      <p:cxnSp>
        <p:nvCxnSpPr>
          <p:cNvPr id="208" name="Google Shape;208;p12"/>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09" name="Google Shape;209;p12"/>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Play"/>
              <a:buNone/>
            </a:pPr>
            <a:r>
              <a:rPr lang="en-US" sz="3400" b="1"/>
              <a:t>Pasos para crear una cuenta de correo electrónico</a:t>
            </a:r>
            <a:endParaRPr/>
          </a:p>
        </p:txBody>
      </p:sp>
      <p:sp>
        <p:nvSpPr>
          <p:cNvPr id="210" name="Google Shape;210;p12"/>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Información personal</a:t>
            </a:r>
            <a:endParaRPr/>
          </a:p>
          <a:p>
            <a:pPr marL="0" lvl="1" indent="0" algn="l" rtl="0">
              <a:lnSpc>
                <a:spcPct val="90000"/>
              </a:lnSpc>
              <a:spcBef>
                <a:spcPts val="500"/>
              </a:spcBef>
              <a:spcAft>
                <a:spcPts val="0"/>
              </a:spcAft>
              <a:buClr>
                <a:schemeClr val="dk1"/>
              </a:buClr>
              <a:buSzPts val="1400"/>
              <a:buNone/>
            </a:pPr>
            <a:r>
              <a:rPr lang="en-US" sz="1400"/>
              <a:t>Para crear una cuenta de correo electrónico, debes proporcionar información personal como tu nombre, fecha de nacimiento y número de teléfono. Este paso es necesario para verificar tu identidad y proteger tu privacidad.</a:t>
            </a:r>
            <a:endParaRPr/>
          </a:p>
          <a:p>
            <a:pPr marL="0" lvl="0" indent="0" algn="l" rtl="0">
              <a:lnSpc>
                <a:spcPct val="90000"/>
              </a:lnSpc>
              <a:spcBef>
                <a:spcPts val="2500"/>
              </a:spcBef>
              <a:spcAft>
                <a:spcPts val="0"/>
              </a:spcAft>
              <a:buClr>
                <a:schemeClr val="dk1"/>
              </a:buClr>
              <a:buSzPts val="1400"/>
              <a:buNone/>
            </a:pPr>
            <a:r>
              <a:rPr lang="en-US" sz="1400" b="1"/>
              <a:t>Dirección de correo</a:t>
            </a:r>
            <a:endParaRPr/>
          </a:p>
          <a:p>
            <a:pPr marL="0" lvl="1" indent="0" algn="l" rtl="0">
              <a:lnSpc>
                <a:spcPct val="90000"/>
              </a:lnSpc>
              <a:spcBef>
                <a:spcPts val="500"/>
              </a:spcBef>
              <a:spcAft>
                <a:spcPts val="0"/>
              </a:spcAft>
              <a:buClr>
                <a:schemeClr val="dk1"/>
              </a:buClr>
              <a:buSzPts val="1400"/>
              <a:buNone/>
            </a:pPr>
            <a:r>
              <a:rPr lang="en-US" sz="1400"/>
              <a:t>Elija una dirección de correo electrónico que sea fácil de recordar y profesional. También debe ser única y no estar ya en uso por otro usuario.</a:t>
            </a:r>
            <a:endParaRPr/>
          </a:p>
          <a:p>
            <a:pPr marL="0" lvl="0" indent="0" algn="l" rtl="0">
              <a:lnSpc>
                <a:spcPct val="90000"/>
              </a:lnSpc>
              <a:spcBef>
                <a:spcPts val="2500"/>
              </a:spcBef>
              <a:spcAft>
                <a:spcPts val="0"/>
              </a:spcAft>
              <a:buClr>
                <a:schemeClr val="dk1"/>
              </a:buClr>
              <a:buSzPts val="1400"/>
              <a:buNone/>
            </a:pPr>
            <a:r>
              <a:rPr lang="en-US" sz="1400" b="1"/>
              <a:t>Contraseña segura</a:t>
            </a:r>
            <a:endParaRPr/>
          </a:p>
          <a:p>
            <a:pPr marL="0" lvl="1" indent="0" algn="l" rtl="0">
              <a:lnSpc>
                <a:spcPct val="90000"/>
              </a:lnSpc>
              <a:spcBef>
                <a:spcPts val="500"/>
              </a:spcBef>
              <a:spcAft>
                <a:spcPts val="0"/>
              </a:spcAft>
              <a:buClr>
                <a:schemeClr val="dk1"/>
              </a:buClr>
              <a:buSzPts val="1400"/>
              <a:buNone/>
            </a:pPr>
            <a:r>
              <a:rPr lang="en-US" sz="1400"/>
              <a:t>Cree una contraseña segura que sea fácil de recordar pero difícil de adivinar. Utilice una combinación de letras mayúsculas y minúsculas, números y símbolos.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cxnSp>
        <p:nvCxnSpPr>
          <p:cNvPr id="216" name="Google Shape;216;p1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17" name="Google Shape;217;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8" name="Google Shape;218;p13"/>
          <p:cNvPicPr preferRelativeResize="0">
            <a:picLocks noGrp="1"/>
          </p:cNvPicPr>
          <p:nvPr>
            <p:ph type="body" idx="1"/>
          </p:nvPr>
        </p:nvPicPr>
        <p:blipFill rotWithShape="1">
          <a:blip r:embed="rId3">
            <a:alphaModFix/>
          </a:blip>
          <a:srcRect l="8825" r="11647" b="2"/>
          <a:stretch/>
        </p:blipFill>
        <p:spPr>
          <a:xfrm>
            <a:off x="20" y="535709"/>
            <a:ext cx="8229580" cy="5820640"/>
          </a:xfrm>
          <a:prstGeom prst="rect">
            <a:avLst/>
          </a:prstGeom>
          <a:noFill/>
          <a:ln>
            <a:noFill/>
          </a:ln>
        </p:spPr>
      </p:pic>
      <p:cxnSp>
        <p:nvCxnSpPr>
          <p:cNvPr id="219" name="Google Shape;219;p13"/>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20" name="Google Shape;220;p13"/>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Elegir una dirección de correo electrónico</a:t>
            </a:r>
            <a:endParaRPr/>
          </a:p>
        </p:txBody>
      </p:sp>
      <p:sp>
        <p:nvSpPr>
          <p:cNvPr id="221" name="Google Shape;221;p13"/>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Elegir la dirección de correo electrónico adecuada es importante, ya que suele ser el primer punto de contacto con otras personas, ya sea por motivos personales o profesionales. Una buena dirección de correo electrónico puede transmitir profesionalidad y fiabilidad, mientras que una mala puede tener el efecto contrario.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cxnSp>
        <p:nvCxnSpPr>
          <p:cNvPr id="227" name="Google Shape;227;p1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28" name="Google Shape;228;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9" name="Google Shape;229;p14" descr="Program coding on a computer screen"/>
          <p:cNvPicPr preferRelativeResize="0">
            <a:picLocks noGrp="1"/>
          </p:cNvPicPr>
          <p:nvPr>
            <p:ph type="body" idx="1"/>
          </p:nvPr>
        </p:nvPicPr>
        <p:blipFill rotWithShape="1">
          <a:blip r:embed="rId3">
            <a:alphaModFix/>
          </a:blip>
          <a:srcRect l="11098" r="5897" b="2"/>
          <a:stretch/>
        </p:blipFill>
        <p:spPr>
          <a:xfrm>
            <a:off x="-1" y="914399"/>
            <a:ext cx="6657255" cy="5353523"/>
          </a:xfrm>
          <a:prstGeom prst="rect">
            <a:avLst/>
          </a:prstGeom>
          <a:noFill/>
          <a:ln>
            <a:noFill/>
          </a:ln>
        </p:spPr>
      </p:pic>
      <p:cxnSp>
        <p:nvCxnSpPr>
          <p:cNvPr id="230" name="Google Shape;230;p14"/>
          <p:cNvCxnSpPr/>
          <p:nvPr/>
        </p:nvCxnSpPr>
        <p:spPr>
          <a:xfrm rot="10800000" flipH="1">
            <a:off x="0" y="6267922"/>
            <a:ext cx="6656832" cy="1"/>
          </a:xfrm>
          <a:prstGeom prst="straightConnector1">
            <a:avLst/>
          </a:prstGeom>
          <a:noFill/>
          <a:ln w="76200" cap="flat" cmpd="sng">
            <a:solidFill>
              <a:schemeClr val="accent1"/>
            </a:solidFill>
            <a:prstDash val="solid"/>
            <a:miter lim="800000"/>
            <a:headEnd type="none" w="sm" len="sm"/>
            <a:tailEnd type="none" w="sm" len="sm"/>
          </a:ln>
        </p:spPr>
      </p:cxnSp>
      <p:sp>
        <p:nvSpPr>
          <p:cNvPr id="231" name="Google Shape;231;p14"/>
          <p:cNvSpPr txBox="1">
            <a:spLocks noGrp="1"/>
          </p:cNvSpPr>
          <p:nvPr>
            <p:ph type="title"/>
          </p:nvPr>
        </p:nvSpPr>
        <p:spPr>
          <a:xfrm>
            <a:off x="7269904"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Seguridad de la contraseña</a:t>
            </a:r>
            <a:endParaRPr/>
          </a:p>
        </p:txBody>
      </p:sp>
      <p:sp>
        <p:nvSpPr>
          <p:cNvPr id="232" name="Google Shape;232;p14"/>
          <p:cNvSpPr txBox="1">
            <a:spLocks noGrp="1"/>
          </p:cNvSpPr>
          <p:nvPr>
            <p:ph type="body" idx="2"/>
          </p:nvPr>
        </p:nvSpPr>
        <p:spPr>
          <a:xfrm>
            <a:off x="7269905"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Crear una contraseña segura es importante para proteger tu cuenta de correo electrónico contra el acceso no autorizado. Una contraseña segura debe ser una combinación de letras mayúsculas y minúsculas, números y caracteres especiales. No debe incluir palabras comunes ni información personal, como tu nombre o fecha de nacimiento.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cxnSp>
        <p:nvCxnSpPr>
          <p:cNvPr id="238" name="Google Shape;238;p15"/>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39" name="Google Shape;239;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0" name="Google Shape;240;p15" descr="Internet online customer satisfaction survey feedback"/>
          <p:cNvPicPr preferRelativeResize="0">
            <a:picLocks noGrp="1"/>
          </p:cNvPicPr>
          <p:nvPr>
            <p:ph type="body" idx="1"/>
          </p:nvPr>
        </p:nvPicPr>
        <p:blipFill rotWithShape="1">
          <a:blip r:embed="rId3">
            <a:alphaModFix/>
          </a:blip>
          <a:srcRect t="5696"/>
          <a:stretch/>
        </p:blipFill>
        <p:spPr>
          <a:xfrm>
            <a:off x="20" y="535709"/>
            <a:ext cx="8229580" cy="5820640"/>
          </a:xfrm>
          <a:prstGeom prst="rect">
            <a:avLst/>
          </a:prstGeom>
          <a:noFill/>
          <a:ln>
            <a:noFill/>
          </a:ln>
        </p:spPr>
      </p:pic>
      <p:cxnSp>
        <p:nvCxnSpPr>
          <p:cNvPr id="241" name="Google Shape;241;p15"/>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42" name="Google Shape;242;p15"/>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Verificación del correo electrónico</a:t>
            </a:r>
            <a:endParaRPr/>
          </a:p>
        </p:txBody>
      </p:sp>
      <p:sp>
        <p:nvSpPr>
          <p:cNvPr id="243" name="Google Shape;243;p15"/>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Después de crear una cuenta de correo electrónico, deberá verificar su dirección de correo electrónico haciendo clic en el enlace de verificación que aparece en el correo electrónico enviado por el proveedor de servicios de correo electrónico.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cxnSp>
        <p:nvCxnSpPr>
          <p:cNvPr id="249" name="Google Shape;249;p1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50" name="Google Shape;25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1" name="Google Shape;251;p16" descr="Rural mailbox"/>
          <p:cNvPicPr preferRelativeResize="0">
            <a:picLocks noGrp="1"/>
          </p:cNvPicPr>
          <p:nvPr>
            <p:ph type="body" idx="1"/>
          </p:nvPr>
        </p:nvPicPr>
        <p:blipFill rotWithShape="1">
          <a:blip r:embed="rId3">
            <a:alphaModFix/>
          </a:blip>
          <a:srcRect l="25098" r="19836" b="2"/>
          <a:stretch/>
        </p:blipFill>
        <p:spPr>
          <a:xfrm>
            <a:off x="20" y="914399"/>
            <a:ext cx="4416532" cy="5353523"/>
          </a:xfrm>
          <a:prstGeom prst="rect">
            <a:avLst/>
          </a:prstGeom>
          <a:noFill/>
          <a:ln>
            <a:noFill/>
          </a:ln>
        </p:spPr>
      </p:pic>
      <p:cxnSp>
        <p:nvCxnSpPr>
          <p:cNvPr id="252" name="Google Shape;252;p16"/>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53" name="Google Shape;253;p16"/>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Play"/>
              <a:buNone/>
            </a:pPr>
            <a:r>
              <a:rPr lang="en-US" sz="3400" b="1"/>
              <a:t>Envío, recepción y organización de correos electrónicos</a:t>
            </a:r>
            <a:endParaRPr/>
          </a:p>
        </p:txBody>
      </p:sp>
      <p:sp>
        <p:nvSpPr>
          <p:cNvPr id="254" name="Google Shape;254;p16"/>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Envío de correos electrónicos</a:t>
            </a:r>
            <a:endParaRPr/>
          </a:p>
          <a:p>
            <a:pPr marL="0" lvl="1" indent="0" algn="l" rtl="0">
              <a:lnSpc>
                <a:spcPct val="90000"/>
              </a:lnSpc>
              <a:spcBef>
                <a:spcPts val="500"/>
              </a:spcBef>
              <a:spcAft>
                <a:spcPts val="0"/>
              </a:spcAft>
              <a:buClr>
                <a:schemeClr val="dk1"/>
              </a:buClr>
              <a:buSzPts val="1400"/>
              <a:buNone/>
            </a:pPr>
            <a:r>
              <a:rPr lang="en-US" sz="1400"/>
              <a:t>Antes de enviar un correo electrónico, debe crear un nuevo mensaje, añadir un destinatario y escribir el asunto y el cuerpo del mensaje. Una vez que todo esté listo, puede hacer clic en el botón «Enviar» para enviar el correo electrónico.</a:t>
            </a:r>
            <a:endParaRPr/>
          </a:p>
          <a:p>
            <a:pPr marL="0" lvl="0" indent="0" algn="l" rtl="0">
              <a:lnSpc>
                <a:spcPct val="90000"/>
              </a:lnSpc>
              <a:spcBef>
                <a:spcPts val="2500"/>
              </a:spcBef>
              <a:spcAft>
                <a:spcPts val="0"/>
              </a:spcAft>
              <a:buClr>
                <a:schemeClr val="dk1"/>
              </a:buClr>
              <a:buSzPts val="1400"/>
              <a:buNone/>
            </a:pPr>
            <a:r>
              <a:rPr lang="en-US" sz="1400" b="1"/>
              <a:t>Recibir correos electrónicos</a:t>
            </a:r>
            <a:endParaRPr/>
          </a:p>
          <a:p>
            <a:pPr marL="0" lvl="1" indent="0" algn="l" rtl="0">
              <a:lnSpc>
                <a:spcPct val="90000"/>
              </a:lnSpc>
              <a:spcBef>
                <a:spcPts val="500"/>
              </a:spcBef>
              <a:spcAft>
                <a:spcPts val="0"/>
              </a:spcAft>
              <a:buClr>
                <a:schemeClr val="dk1"/>
              </a:buClr>
              <a:buSzPts val="1400"/>
              <a:buNone/>
            </a:pPr>
            <a:r>
              <a:rPr lang="en-US" sz="1400"/>
              <a:t>Cuando alguien te envía un correo electrónico, aparecerá en tu bandeja de entrada. Puedes leer el correo electrónico, responderlo o reenviarlo a otra persona.</a:t>
            </a:r>
            <a:endParaRPr/>
          </a:p>
          <a:p>
            <a:pPr marL="0" lvl="0" indent="0" algn="l" rtl="0">
              <a:lnSpc>
                <a:spcPct val="90000"/>
              </a:lnSpc>
              <a:spcBef>
                <a:spcPts val="2500"/>
              </a:spcBef>
              <a:spcAft>
                <a:spcPts val="0"/>
              </a:spcAft>
              <a:buClr>
                <a:schemeClr val="dk1"/>
              </a:buClr>
              <a:buSzPts val="1400"/>
              <a:buNone/>
            </a:pPr>
            <a:r>
              <a:rPr lang="en-US" sz="1400" b="1"/>
              <a:t>Organizar correos electrónicos</a:t>
            </a:r>
            <a:endParaRPr/>
          </a:p>
          <a:p>
            <a:pPr marL="0" lvl="1" indent="0" algn="l" rtl="0">
              <a:lnSpc>
                <a:spcPct val="90000"/>
              </a:lnSpc>
              <a:spcBef>
                <a:spcPts val="500"/>
              </a:spcBef>
              <a:spcAft>
                <a:spcPts val="0"/>
              </a:spcAft>
              <a:buClr>
                <a:schemeClr val="dk1"/>
              </a:buClr>
              <a:buSzPts val="1400"/>
              <a:buNone/>
            </a:pPr>
            <a:r>
              <a:rPr lang="en-US" sz="1400"/>
              <a:t>Puedes organizar tus correos electrónicos creando carpetas, etiquetas o categorías. De esta manera, podrás mantener tu bandeja de entrada ordenada y encontrar fácilmente los correos electrónicos importantes.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cxnSp>
        <p:nvCxnSpPr>
          <p:cNvPr id="260" name="Google Shape;260;p1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61" name="Google Shape;261;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262" name="Google Shape;262;p17" descr="Mail go now"/>
          <p:cNvPicPr preferRelativeResize="0">
            <a:picLocks noGrp="1"/>
          </p:cNvPicPr>
          <p:nvPr>
            <p:ph type="body" idx="1"/>
          </p:nvPr>
        </p:nvPicPr>
        <p:blipFill rotWithShape="1">
          <a:blip r:embed="rId3">
            <a:alphaModFix/>
          </a:blip>
          <a:srcRect l="13557" r="11174" b="-1"/>
          <a:stretch/>
        </p:blipFill>
        <p:spPr>
          <a:xfrm>
            <a:off x="1" y="2613892"/>
            <a:ext cx="3739895" cy="3689359"/>
          </a:xfrm>
          <a:prstGeom prst="rect">
            <a:avLst/>
          </a:prstGeom>
          <a:noFill/>
          <a:ln>
            <a:noFill/>
          </a:ln>
        </p:spPr>
      </p:pic>
      <p:cxnSp>
        <p:nvCxnSpPr>
          <p:cNvPr id="263" name="Google Shape;263;p17"/>
          <p:cNvCxnSpPr/>
          <p:nvPr/>
        </p:nvCxnSpPr>
        <p:spPr>
          <a:xfrm rot="10800000" flipH="1">
            <a:off x="0" y="6274446"/>
            <a:ext cx="3739896" cy="1"/>
          </a:xfrm>
          <a:prstGeom prst="straightConnector1">
            <a:avLst/>
          </a:prstGeom>
          <a:noFill/>
          <a:ln w="76200" cap="flat" cmpd="sng">
            <a:solidFill>
              <a:schemeClr val="accent1"/>
            </a:solidFill>
            <a:prstDash val="solid"/>
            <a:miter lim="800000"/>
            <a:headEnd type="none" w="sm" len="sm"/>
            <a:tailEnd type="none" w="sm" len="sm"/>
          </a:ln>
        </p:spPr>
      </p:cxnSp>
      <p:sp>
        <p:nvSpPr>
          <p:cNvPr id="264" name="Google Shape;264;p17"/>
          <p:cNvSpPr txBox="1">
            <a:spLocks noGrp="1"/>
          </p:cNvSpPr>
          <p:nvPr>
            <p:ph type="title"/>
          </p:nvPr>
        </p:nvSpPr>
        <p:spPr>
          <a:xfrm>
            <a:off x="640080" y="914401"/>
            <a:ext cx="3099816"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Enviar un correo electrónico</a:t>
            </a:r>
            <a:endParaRPr/>
          </a:p>
        </p:txBody>
      </p:sp>
      <p:sp>
        <p:nvSpPr>
          <p:cNvPr id="265" name="Google Shape;265;p17"/>
          <p:cNvSpPr txBox="1">
            <a:spLocks noGrp="1"/>
          </p:cNvSpPr>
          <p:nvPr>
            <p:ph type="body" idx="2"/>
          </p:nvPr>
        </p:nvSpPr>
        <p:spPr>
          <a:xfrm>
            <a:off x="4325537" y="1014984"/>
            <a:ext cx="7205472" cy="5288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Redactar un nuevo correo electrónico</a:t>
            </a:r>
            <a:endParaRPr/>
          </a:p>
          <a:p>
            <a:pPr marL="0" lvl="1" indent="0" algn="l" rtl="0">
              <a:lnSpc>
                <a:spcPct val="90000"/>
              </a:lnSpc>
              <a:spcBef>
                <a:spcPts val="500"/>
              </a:spcBef>
              <a:spcAft>
                <a:spcPts val="0"/>
              </a:spcAft>
              <a:buClr>
                <a:schemeClr val="dk1"/>
              </a:buClr>
              <a:buSzPts val="1400"/>
              <a:buNone/>
            </a:pPr>
            <a:r>
              <a:rPr lang="en-US" sz="1400"/>
              <a:t>Para enviar un correo electrónico, deberá abrir su cliente de correo electrónico y redactar un nuevo correo electrónico.</a:t>
            </a:r>
            <a:endParaRPr/>
          </a:p>
          <a:p>
            <a:pPr marL="0" lvl="0" indent="0" algn="l" rtl="0">
              <a:lnSpc>
                <a:spcPct val="90000"/>
              </a:lnSpc>
              <a:spcBef>
                <a:spcPts val="2500"/>
              </a:spcBef>
              <a:spcAft>
                <a:spcPts val="0"/>
              </a:spcAft>
              <a:buClr>
                <a:schemeClr val="dk1"/>
              </a:buClr>
              <a:buSzPts val="1400"/>
              <a:buNone/>
            </a:pPr>
            <a:r>
              <a:rPr lang="en-US" sz="1400" b="1"/>
              <a:t>Introduce la dirección de correo electrónico del destinatario</a:t>
            </a:r>
            <a:endParaRPr/>
          </a:p>
          <a:p>
            <a:pPr marL="0" lvl="1" indent="0" algn="l" rtl="0">
              <a:lnSpc>
                <a:spcPct val="90000"/>
              </a:lnSpc>
              <a:spcBef>
                <a:spcPts val="500"/>
              </a:spcBef>
              <a:spcAft>
                <a:spcPts val="0"/>
              </a:spcAft>
              <a:buClr>
                <a:schemeClr val="dk1"/>
              </a:buClr>
              <a:buSzPts val="1400"/>
              <a:buNone/>
            </a:pPr>
            <a:r>
              <a:rPr lang="en-US" sz="1400"/>
              <a:t>Para enviar un correo electrónico, deberá introducir la dirección de correo electrónico del destinatario en el campo «Para».</a:t>
            </a:r>
            <a:endParaRPr/>
          </a:p>
          <a:p>
            <a:pPr marL="0" lvl="0" indent="0" algn="l" rtl="0">
              <a:lnSpc>
                <a:spcPct val="90000"/>
              </a:lnSpc>
              <a:spcBef>
                <a:spcPts val="2500"/>
              </a:spcBef>
              <a:spcAft>
                <a:spcPts val="0"/>
              </a:spcAft>
              <a:buClr>
                <a:schemeClr val="dk1"/>
              </a:buClr>
              <a:buSzPts val="1400"/>
              <a:buNone/>
            </a:pPr>
            <a:r>
              <a:rPr lang="en-US" sz="1400" b="1"/>
              <a:t>Añada un asunto</a:t>
            </a:r>
            <a:endParaRPr/>
          </a:p>
          <a:p>
            <a:pPr marL="0" lvl="1" indent="0" algn="l" rtl="0">
              <a:lnSpc>
                <a:spcPct val="90000"/>
              </a:lnSpc>
              <a:spcBef>
                <a:spcPts val="500"/>
              </a:spcBef>
              <a:spcAft>
                <a:spcPts val="0"/>
              </a:spcAft>
              <a:buClr>
                <a:schemeClr val="dk1"/>
              </a:buClr>
              <a:buSzPts val="1400"/>
              <a:buNone/>
            </a:pPr>
            <a:r>
              <a:rPr lang="en-US" sz="1400"/>
              <a:t>Para asegurarte de que el destinatario sepa de qué trata el correo electrónico, debes añadir un asunto claro y conciso al correo electrónico.</a:t>
            </a:r>
            <a:endParaRPr/>
          </a:p>
          <a:p>
            <a:pPr marL="0" lvl="0" indent="0" algn="l" rtl="0">
              <a:lnSpc>
                <a:spcPct val="90000"/>
              </a:lnSpc>
              <a:spcBef>
                <a:spcPts val="2500"/>
              </a:spcBef>
              <a:spcAft>
                <a:spcPts val="0"/>
              </a:spcAft>
              <a:buClr>
                <a:schemeClr val="dk1"/>
              </a:buClr>
              <a:buSzPts val="1400"/>
              <a:buNone/>
            </a:pPr>
            <a:r>
              <a:rPr lang="en-US" sz="1400" b="1"/>
              <a:t>Escriba el mensaje</a:t>
            </a:r>
            <a:endParaRPr/>
          </a:p>
          <a:p>
            <a:pPr marL="0" lvl="1" indent="0" algn="l" rtl="0">
              <a:lnSpc>
                <a:spcPct val="90000"/>
              </a:lnSpc>
              <a:spcBef>
                <a:spcPts val="500"/>
              </a:spcBef>
              <a:spcAft>
                <a:spcPts val="0"/>
              </a:spcAft>
              <a:buClr>
                <a:schemeClr val="dk1"/>
              </a:buClr>
              <a:buSzPts val="1400"/>
              <a:buNone/>
            </a:pPr>
            <a:r>
              <a:rPr lang="en-US" sz="1400"/>
              <a:t>Para enviar un correo electrónico, deberá escribir el mensaje en el cuerpo del correo electrónico. Asegúrese de que el mensaje sea claro y conciso.</a:t>
            </a:r>
            <a:endParaRPr/>
          </a:p>
          <a:p>
            <a:pPr marL="0" lvl="0" indent="0" algn="l" rtl="0">
              <a:lnSpc>
                <a:spcPct val="90000"/>
              </a:lnSpc>
              <a:spcBef>
                <a:spcPts val="2500"/>
              </a:spcBef>
              <a:spcAft>
                <a:spcPts val="0"/>
              </a:spcAft>
              <a:buClr>
                <a:schemeClr val="dk1"/>
              </a:buClr>
              <a:buSzPts val="1400"/>
              <a:buNone/>
            </a:pPr>
            <a:r>
              <a:rPr lang="en-US" sz="1400" b="1"/>
              <a:t>Añade archivos adjuntos</a:t>
            </a:r>
            <a:endParaRPr/>
          </a:p>
          <a:p>
            <a:pPr marL="0" lvl="1" indent="0" algn="l" rtl="0">
              <a:lnSpc>
                <a:spcPct val="90000"/>
              </a:lnSpc>
              <a:spcBef>
                <a:spcPts val="500"/>
              </a:spcBef>
              <a:spcAft>
                <a:spcPts val="0"/>
              </a:spcAft>
              <a:buClr>
                <a:schemeClr val="dk1"/>
              </a:buClr>
              <a:buSzPts val="1400"/>
              <a:buNone/>
            </a:pPr>
            <a:r>
              <a:rPr lang="en-US" sz="1400"/>
              <a:t>También puedes adjuntar archivos, imágenes o documentos al correo electrónico haciendo clic en el botón «Adjuntar».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cxnSp>
        <p:nvCxnSpPr>
          <p:cNvPr id="271" name="Google Shape;271;p1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72" name="Google Shape;27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18" descr="Online Message Concept on Pixelated Background"/>
          <p:cNvPicPr preferRelativeResize="0">
            <a:picLocks noGrp="1"/>
          </p:cNvPicPr>
          <p:nvPr>
            <p:ph type="body" idx="1"/>
          </p:nvPr>
        </p:nvPicPr>
        <p:blipFill rotWithShape="1">
          <a:blip r:embed="rId3">
            <a:alphaModFix/>
          </a:blip>
          <a:srcRect l="12341" r="-1" b="-1"/>
          <a:stretch/>
        </p:blipFill>
        <p:spPr>
          <a:xfrm>
            <a:off x="20" y="535709"/>
            <a:ext cx="8229580" cy="5820640"/>
          </a:xfrm>
          <a:prstGeom prst="rect">
            <a:avLst/>
          </a:prstGeom>
          <a:noFill/>
          <a:ln>
            <a:noFill/>
          </a:ln>
        </p:spPr>
      </p:pic>
      <p:cxnSp>
        <p:nvCxnSpPr>
          <p:cNvPr id="274" name="Google Shape;274;p18"/>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75" name="Google Shape;275;p18"/>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Responder a un correo electrónico</a:t>
            </a:r>
            <a:endParaRPr/>
          </a:p>
        </p:txBody>
      </p:sp>
      <p:sp>
        <p:nvSpPr>
          <p:cNvPr id="276" name="Google Shape;276;p18"/>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Responder a un correo electrónico es fácil. Simplemente haz clic en el botón «Responder» del correo electrónico y se abrirá una nueva ventana de correo electrónico con el mensaje original ya incluido. A continuación, puedes escribir tu respuesta y enviarla.</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3" name="Google Shape;283;p1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Reenviar un correo electrónico</a:t>
            </a:r>
            <a:endParaRPr/>
          </a:p>
        </p:txBody>
      </p:sp>
      <p:sp>
        <p:nvSpPr>
          <p:cNvPr id="284" name="Google Shape;284;p1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Para reenviar un correo electrónico, abra el correo electrónico y haga clic en el botón «Reenviar» para abrir una nueva ventana de correo electrónico con el correo electrónico original ya incluido. A continuación, añada la dirección de correo electrónico del destinatario y envíelo.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cxnSp>
        <p:nvCxnSpPr>
          <p:cNvPr id="98" name="Google Shape;98;p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00" name="Google Shape;100;p2" descr="Woman using computer with envelope icons"/>
          <p:cNvPicPr preferRelativeResize="0">
            <a:picLocks noGrp="1"/>
          </p:cNvPicPr>
          <p:nvPr>
            <p:ph type="body" idx="1"/>
          </p:nvPr>
        </p:nvPicPr>
        <p:blipFill rotWithShape="1">
          <a:blip r:embed="rId3">
            <a:alphaModFix/>
          </a:blip>
          <a:srcRect l="1000" r="9499" b="1"/>
          <a:stretch/>
        </p:blipFill>
        <p:spPr>
          <a:xfrm>
            <a:off x="1" y="2613892"/>
            <a:ext cx="4946906" cy="3689359"/>
          </a:xfrm>
          <a:prstGeom prst="rect">
            <a:avLst/>
          </a:prstGeom>
          <a:noFill/>
          <a:ln>
            <a:noFill/>
          </a:ln>
        </p:spPr>
      </p:pic>
      <p:cxnSp>
        <p:nvCxnSpPr>
          <p:cNvPr id="101" name="Google Shape;101;p2"/>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02" name="Google Shape;102;p2"/>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Presentación general</a:t>
            </a:r>
            <a:endParaRPr/>
          </a:p>
        </p:txBody>
      </p:sp>
      <p:sp>
        <p:nvSpPr>
          <p:cNvPr id="103" name="Google Shape;103;p2"/>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Comprender la comunicación por correo electrónico</a:t>
            </a:r>
            <a:endParaRPr/>
          </a:p>
          <a:p>
            <a:pPr marL="0" lvl="1" indent="0" algn="l" rtl="0">
              <a:lnSpc>
                <a:spcPct val="90000"/>
              </a:lnSpc>
              <a:spcBef>
                <a:spcPts val="500"/>
              </a:spcBef>
              <a:spcAft>
                <a:spcPts val="0"/>
              </a:spcAft>
              <a:buClr>
                <a:schemeClr val="dk1"/>
              </a:buClr>
              <a:buSzPts val="1400"/>
              <a:buNone/>
            </a:pPr>
            <a:r>
              <a:rPr lang="en-US" sz="1400"/>
              <a:t>La comunicación por correo electrónico es una herramienta esencial para la comunicación personal y profesional. Exploraremos la historia del correo electrónico, los conceptos básicos de la comunicación por correo electrónico y su importancia en nuestra vida cotidiana.</a:t>
            </a:r>
            <a:endParaRPr/>
          </a:p>
          <a:p>
            <a:pPr marL="0" lvl="0" indent="0" algn="l" rtl="0">
              <a:lnSpc>
                <a:spcPct val="90000"/>
              </a:lnSpc>
              <a:spcBef>
                <a:spcPts val="2500"/>
              </a:spcBef>
              <a:spcAft>
                <a:spcPts val="0"/>
              </a:spcAft>
              <a:buClr>
                <a:schemeClr val="dk1"/>
              </a:buClr>
              <a:buSzPts val="1400"/>
              <a:buNone/>
            </a:pPr>
            <a:r>
              <a:rPr lang="en-US" sz="1400" b="1"/>
              <a:t>Proveedores de servicios de correo electrónico</a:t>
            </a:r>
            <a:endParaRPr/>
          </a:p>
          <a:p>
            <a:pPr marL="0" lvl="1" indent="0" algn="l" rtl="0">
              <a:lnSpc>
                <a:spcPct val="90000"/>
              </a:lnSpc>
              <a:spcBef>
                <a:spcPts val="500"/>
              </a:spcBef>
              <a:spcAft>
                <a:spcPts val="0"/>
              </a:spcAft>
              <a:buClr>
                <a:schemeClr val="dk1"/>
              </a:buClr>
              <a:buSzPts val="1400"/>
              <a:buNone/>
            </a:pPr>
            <a:r>
              <a:rPr lang="en-US" sz="1400"/>
              <a:t>Existen varios proveedores de servicios de correo electrónico, cada uno con sus propias características y ventajas. Exploraremos los proveedores de servicios de correo electrónico más populares y cómo crear una cuenta de correo electrónico.</a:t>
            </a:r>
            <a:endParaRPr/>
          </a:p>
          <a:p>
            <a:pPr marL="0" lvl="0" indent="0" algn="l" rtl="0">
              <a:lnSpc>
                <a:spcPct val="90000"/>
              </a:lnSpc>
              <a:spcBef>
                <a:spcPts val="2500"/>
              </a:spcBef>
              <a:spcAft>
                <a:spcPts val="0"/>
              </a:spcAft>
              <a:buClr>
                <a:schemeClr val="dk1"/>
              </a:buClr>
              <a:buSzPts val="1400"/>
              <a:buNone/>
            </a:pPr>
            <a:r>
              <a:rPr lang="en-US" sz="1400" b="1"/>
              <a:t>Envío, recepción y organización de correos electrónicos</a:t>
            </a:r>
            <a:endParaRPr/>
          </a:p>
          <a:p>
            <a:pPr marL="0" lvl="1" indent="0" algn="l" rtl="0">
              <a:lnSpc>
                <a:spcPct val="90000"/>
              </a:lnSpc>
              <a:spcBef>
                <a:spcPts val="500"/>
              </a:spcBef>
              <a:spcAft>
                <a:spcPts val="0"/>
              </a:spcAft>
              <a:buClr>
                <a:schemeClr val="dk1"/>
              </a:buClr>
              <a:buSzPts val="1400"/>
              <a:buNone/>
            </a:pPr>
            <a:r>
              <a:rPr lang="en-US" sz="1400"/>
              <a:t>Repasaremos los pasos necesarios para enviar, recibir y organizar correos electrónicos, incluyendo la redacción y el formato de los correos electrónicos, la gestión de carpetas de correo electrónico y el uso de filtros de correo electrónico.</a:t>
            </a:r>
            <a:endParaRPr/>
          </a:p>
          <a:p>
            <a:pPr marL="0" lvl="0" indent="0" algn="l" rtl="0">
              <a:lnSpc>
                <a:spcPct val="90000"/>
              </a:lnSpc>
              <a:spcBef>
                <a:spcPts val="2500"/>
              </a:spcBef>
              <a:spcAft>
                <a:spcPts val="0"/>
              </a:spcAft>
              <a:buClr>
                <a:schemeClr val="dk1"/>
              </a:buClr>
              <a:buSzPts val="1400"/>
              <a:buNone/>
            </a:pPr>
            <a:r>
              <a:rPr lang="en-US" sz="1400" b="1"/>
              <a:t>Adjuntar archivos a los correos electrónicos</a:t>
            </a:r>
            <a:endParaRPr/>
          </a:p>
          <a:p>
            <a:pPr marL="0" lvl="1" indent="0" algn="l" rtl="0">
              <a:lnSpc>
                <a:spcPct val="90000"/>
              </a:lnSpc>
              <a:spcBef>
                <a:spcPts val="500"/>
              </a:spcBef>
              <a:spcAft>
                <a:spcPts val="0"/>
              </a:spcAft>
              <a:buClr>
                <a:schemeClr val="dk1"/>
              </a:buClr>
              <a:buSzPts val="1400"/>
              <a:buNone/>
            </a:pPr>
            <a:r>
              <a:rPr lang="en-US" sz="1400"/>
              <a:t>Aprenderemos a adjuntar archivos a un correo electrónico, incluidos documentos, imágenes y otros archivos. También exploraremos las mejores prácticas para adjuntar archivos y cómo solucionar problemas comunes.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cxnSp>
        <p:nvCxnSpPr>
          <p:cNvPr id="290" name="Google Shape;290;p2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91" name="Google Shape;291;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2" name="Google Shape;292;p20" descr="Network Mail server key. Isolated on white with clipping path."/>
          <p:cNvPicPr preferRelativeResize="0">
            <a:picLocks noGrp="1"/>
          </p:cNvPicPr>
          <p:nvPr>
            <p:ph type="body" idx="1"/>
          </p:nvPr>
        </p:nvPicPr>
        <p:blipFill rotWithShape="1">
          <a:blip r:embed="rId3">
            <a:alphaModFix/>
          </a:blip>
          <a:srcRect t="14027" r="2" b="17898"/>
          <a:stretch/>
        </p:blipFill>
        <p:spPr>
          <a:xfrm>
            <a:off x="20" y="535709"/>
            <a:ext cx="8229580" cy="5820640"/>
          </a:xfrm>
          <a:prstGeom prst="rect">
            <a:avLst/>
          </a:prstGeom>
          <a:noFill/>
          <a:ln>
            <a:noFill/>
          </a:ln>
        </p:spPr>
      </p:pic>
      <p:cxnSp>
        <p:nvCxnSpPr>
          <p:cNvPr id="293" name="Google Shape;293;p2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94" name="Google Shape;294;p2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Organizar los correos electrónicos en carpetas</a:t>
            </a:r>
            <a:endParaRPr/>
          </a:p>
        </p:txBody>
      </p:sp>
      <p:sp>
        <p:nvSpPr>
          <p:cNvPr id="295" name="Google Shape;295;p2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Organizar los correos electrónicos en carpetas puede ayudarle a gestionar sus correos electrónicos de forma eficiente. Puede crear carpetas y mover los correos electrónicos a carpetas específicas. Esto puede ayudarle a realizar un seguimiento de los correos electrónicos importantes y reducir el desorden.</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21"/>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2" name="Google Shape;302;p21"/>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Adjuntar archivos a un correo electrónico</a:t>
            </a:r>
            <a:endParaRPr/>
          </a:p>
        </p:txBody>
      </p:sp>
      <p:sp>
        <p:nvSpPr>
          <p:cNvPr id="303" name="Google Shape;303;p21"/>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Para adjuntar archivos a un correo electrónico, haga clic en el botón «Adjuntar» y seleccione el archivo. Es importante tener en cuenta que hay un límite de tamaño para los archivos adjuntos.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cxnSp>
        <p:nvCxnSpPr>
          <p:cNvPr id="309" name="Google Shape;309;p2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10" name="Google Shape;310;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311" name="Google Shape;311;p22" descr="Busiessman hand pointing risk email on white background"/>
          <p:cNvPicPr preferRelativeResize="0">
            <a:picLocks noGrp="1"/>
          </p:cNvPicPr>
          <p:nvPr>
            <p:ph type="body" idx="1"/>
          </p:nvPr>
        </p:nvPicPr>
        <p:blipFill rotWithShape="1">
          <a:blip r:embed="rId3">
            <a:alphaModFix/>
          </a:blip>
          <a:srcRect l="2117" r="2" b="2"/>
          <a:stretch/>
        </p:blipFill>
        <p:spPr>
          <a:xfrm>
            <a:off x="1" y="2613892"/>
            <a:ext cx="4946906" cy="3689359"/>
          </a:xfrm>
          <a:prstGeom prst="rect">
            <a:avLst/>
          </a:prstGeom>
          <a:noFill/>
          <a:ln>
            <a:noFill/>
          </a:ln>
        </p:spPr>
      </p:pic>
      <p:cxnSp>
        <p:nvCxnSpPr>
          <p:cNvPr id="312" name="Google Shape;312;p22"/>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313" name="Google Shape;313;p22"/>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Play"/>
              <a:buNone/>
            </a:pPr>
            <a:r>
              <a:rPr lang="en-US" sz="3100" b="1"/>
              <a:t>Tipos de archivos que se pueden adjuntar a un correo electrónico</a:t>
            </a:r>
            <a:endParaRPr/>
          </a:p>
        </p:txBody>
      </p:sp>
      <p:sp>
        <p:nvSpPr>
          <p:cNvPr id="314" name="Google Shape;314;p22"/>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Archivos de documentos</a:t>
            </a:r>
            <a:endParaRPr/>
          </a:p>
          <a:p>
            <a:pPr marL="0" lvl="1" indent="0" algn="l" rtl="0">
              <a:lnSpc>
                <a:spcPct val="90000"/>
              </a:lnSpc>
              <a:spcBef>
                <a:spcPts val="500"/>
              </a:spcBef>
              <a:spcAft>
                <a:spcPts val="0"/>
              </a:spcAft>
              <a:buClr>
                <a:schemeClr val="dk1"/>
              </a:buClr>
              <a:buSzPts val="1400"/>
              <a:buNone/>
            </a:pPr>
            <a:r>
              <a:rPr lang="en-US" sz="1400"/>
              <a:t>Se pueden adjuntar archivos de documento a un correo electrónico, incluidos documentos de Microsoft Word, Excel y PowerPoint, así como archivos PDF.</a:t>
            </a:r>
            <a:endParaRPr/>
          </a:p>
          <a:p>
            <a:pPr marL="0" lvl="0" indent="0" algn="l" rtl="0">
              <a:lnSpc>
                <a:spcPct val="90000"/>
              </a:lnSpc>
              <a:spcBef>
                <a:spcPts val="2500"/>
              </a:spcBef>
              <a:spcAft>
                <a:spcPts val="0"/>
              </a:spcAft>
              <a:buClr>
                <a:schemeClr val="dk1"/>
              </a:buClr>
              <a:buSzPts val="1400"/>
              <a:buNone/>
            </a:pPr>
            <a:r>
              <a:rPr lang="en-US" sz="1400" b="1"/>
              <a:t>Archivos de fotos e imágenes</a:t>
            </a:r>
            <a:endParaRPr/>
          </a:p>
          <a:p>
            <a:pPr marL="0" lvl="1" indent="0" algn="l" rtl="0">
              <a:lnSpc>
                <a:spcPct val="90000"/>
              </a:lnSpc>
              <a:spcBef>
                <a:spcPts val="500"/>
              </a:spcBef>
              <a:spcAft>
                <a:spcPts val="0"/>
              </a:spcAft>
              <a:buClr>
                <a:schemeClr val="dk1"/>
              </a:buClr>
              <a:buSzPts val="1400"/>
              <a:buNone/>
            </a:pPr>
            <a:r>
              <a:rPr lang="en-US" sz="1400"/>
              <a:t>Se pueden adjuntar archivos de fotos e imágenes a un correo electrónico, incluidos archivos JPEG, TIFF y PNG.</a:t>
            </a:r>
            <a:endParaRPr/>
          </a:p>
          <a:p>
            <a:pPr marL="0" lvl="0" indent="0" algn="l" rtl="0">
              <a:lnSpc>
                <a:spcPct val="90000"/>
              </a:lnSpc>
              <a:spcBef>
                <a:spcPts val="2500"/>
              </a:spcBef>
              <a:spcAft>
                <a:spcPts val="0"/>
              </a:spcAft>
              <a:buClr>
                <a:schemeClr val="dk1"/>
              </a:buClr>
              <a:buSzPts val="1400"/>
              <a:buNone/>
            </a:pPr>
            <a:r>
              <a:rPr lang="en-US" sz="1400" b="1"/>
              <a:t>Archivos de vídeo</a:t>
            </a:r>
            <a:endParaRPr/>
          </a:p>
          <a:p>
            <a:pPr marL="0" lvl="1" indent="0" algn="l" rtl="0">
              <a:lnSpc>
                <a:spcPct val="90000"/>
              </a:lnSpc>
              <a:spcBef>
                <a:spcPts val="500"/>
              </a:spcBef>
              <a:spcAft>
                <a:spcPts val="0"/>
              </a:spcAft>
              <a:buClr>
                <a:schemeClr val="dk1"/>
              </a:buClr>
              <a:buSzPts val="1400"/>
              <a:buNone/>
            </a:pPr>
            <a:r>
              <a:rPr lang="en-US" sz="1400"/>
              <a:t>Se pueden adjuntar archivos de vídeo a un correo electrónico, incluidos archivos MP4, AVI y WMV.</a:t>
            </a:r>
            <a:endParaRPr/>
          </a:p>
          <a:p>
            <a:pPr marL="0" lvl="0" indent="0" algn="l" rtl="0">
              <a:lnSpc>
                <a:spcPct val="90000"/>
              </a:lnSpc>
              <a:spcBef>
                <a:spcPts val="2500"/>
              </a:spcBef>
              <a:spcAft>
                <a:spcPts val="0"/>
              </a:spcAft>
              <a:buClr>
                <a:schemeClr val="dk1"/>
              </a:buClr>
              <a:buSzPts val="1400"/>
              <a:buNone/>
            </a:pPr>
            <a:r>
              <a:rPr lang="en-US" sz="1400" b="1"/>
              <a:t>Restricciones en los tipos de archivo</a:t>
            </a:r>
            <a:endParaRPr/>
          </a:p>
          <a:p>
            <a:pPr marL="0" lvl="1" indent="0" algn="l" rtl="0">
              <a:lnSpc>
                <a:spcPct val="90000"/>
              </a:lnSpc>
              <a:spcBef>
                <a:spcPts val="500"/>
              </a:spcBef>
              <a:spcAft>
                <a:spcPts val="0"/>
              </a:spcAft>
              <a:buClr>
                <a:schemeClr val="dk1"/>
              </a:buClr>
              <a:buSzPts val="1400"/>
              <a:buNone/>
            </a:pPr>
            <a:r>
              <a:rPr lang="en-US" sz="1400"/>
              <a:t>Es importante tener en cuenta que algunos proveedores de servicios de correo electrónico pueden tener restricciones en cuanto a los tipos de archivos que se pueden adjuntar.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cxnSp>
        <p:nvCxnSpPr>
          <p:cNvPr id="320" name="Google Shape;320;p2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21" name="Google Shape;321;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2" name="Google Shape;322;p23" descr="concept image of cloud computing"/>
          <p:cNvPicPr preferRelativeResize="0">
            <a:picLocks noGrp="1"/>
          </p:cNvPicPr>
          <p:nvPr>
            <p:ph type="body" idx="1"/>
          </p:nvPr>
        </p:nvPicPr>
        <p:blipFill rotWithShape="1">
          <a:blip r:embed="rId3">
            <a:alphaModFix/>
          </a:blip>
          <a:srcRect r="-1" b="17900"/>
          <a:stretch/>
        </p:blipFill>
        <p:spPr>
          <a:xfrm>
            <a:off x="5671128" y="914399"/>
            <a:ext cx="6520872" cy="5353521"/>
          </a:xfrm>
          <a:prstGeom prst="rect">
            <a:avLst/>
          </a:prstGeom>
          <a:noFill/>
          <a:ln>
            <a:noFill/>
          </a:ln>
        </p:spPr>
      </p:pic>
      <p:cxnSp>
        <p:nvCxnSpPr>
          <p:cNvPr id="323" name="Google Shape;323;p23"/>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324" name="Google Shape;324;p23"/>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Play"/>
              <a:buNone/>
            </a:pPr>
            <a:r>
              <a:rPr lang="en-US" sz="3600" b="1"/>
              <a:t>Límite de tamaño de los archivos adjuntos</a:t>
            </a:r>
            <a:endParaRPr/>
          </a:p>
        </p:txBody>
      </p:sp>
      <p:sp>
        <p:nvSpPr>
          <p:cNvPr id="325" name="Google Shape;325;p23"/>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Límite de tamaño de los archivos adjuntos en correos electrónicos</a:t>
            </a:r>
            <a:endParaRPr/>
          </a:p>
          <a:p>
            <a:pPr marL="0" lvl="1" indent="0" algn="l" rtl="0">
              <a:lnSpc>
                <a:spcPct val="90000"/>
              </a:lnSpc>
              <a:spcBef>
                <a:spcPts val="500"/>
              </a:spcBef>
              <a:spcAft>
                <a:spcPts val="0"/>
              </a:spcAft>
              <a:buClr>
                <a:schemeClr val="dk1"/>
              </a:buClr>
              <a:buSzPts val="1400"/>
              <a:buNone/>
            </a:pPr>
            <a:r>
              <a:rPr lang="en-US" sz="1400"/>
              <a:t>La mayoría de los proveedores de servicios de correo electrónico tienen un límite de tamaño para los archivos adjuntos que se pueden añadir a un correo electrónico. Es importante comprobar el límite de tamaño antes de adjuntar un archivo a un correo electrónico.</a:t>
            </a:r>
            <a:endParaRPr/>
          </a:p>
          <a:p>
            <a:pPr marL="0" lvl="0" indent="0" algn="l" rtl="0">
              <a:lnSpc>
                <a:spcPct val="90000"/>
              </a:lnSpc>
              <a:spcBef>
                <a:spcPts val="2500"/>
              </a:spcBef>
              <a:spcAft>
                <a:spcPts val="0"/>
              </a:spcAft>
              <a:buClr>
                <a:schemeClr val="dk1"/>
              </a:buClr>
              <a:buSzPts val="1400"/>
              <a:buNone/>
            </a:pPr>
            <a:r>
              <a:rPr lang="en-US" sz="1400" b="1"/>
              <a:t>Servicios de almacenamiento en la nube</a:t>
            </a:r>
            <a:endParaRPr/>
          </a:p>
          <a:p>
            <a:pPr marL="0" lvl="1" indent="0" algn="l" rtl="0">
              <a:lnSpc>
                <a:spcPct val="90000"/>
              </a:lnSpc>
              <a:spcBef>
                <a:spcPts val="500"/>
              </a:spcBef>
              <a:spcAft>
                <a:spcPts val="0"/>
              </a:spcAft>
              <a:buClr>
                <a:schemeClr val="dk1"/>
              </a:buClr>
              <a:buSzPts val="1400"/>
              <a:buNone/>
            </a:pPr>
            <a:r>
              <a:rPr lang="en-US" sz="1400"/>
              <a:t>Si el archivo es demasiado grande para adjuntarlo a un correo electrónico, se puede compartir mediante un servicio de almacenamiento en la nube, como Google Drive o Dropbox.</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cxnSp>
        <p:nvCxnSpPr>
          <p:cNvPr id="331" name="Google Shape;331;p2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32" name="Google Shape;332;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3" name="Google Shape;333;p24" descr="E-Mail Marketing"/>
          <p:cNvPicPr preferRelativeResize="0">
            <a:picLocks noGrp="1"/>
          </p:cNvPicPr>
          <p:nvPr>
            <p:ph type="body" idx="1"/>
          </p:nvPr>
        </p:nvPicPr>
        <p:blipFill rotWithShape="1">
          <a:blip r:embed="rId3">
            <a:alphaModFix/>
          </a:blip>
          <a:srcRect l="16994" r="1" b="2"/>
          <a:stretch/>
        </p:blipFill>
        <p:spPr>
          <a:xfrm>
            <a:off x="-1" y="914399"/>
            <a:ext cx="6657255" cy="5353523"/>
          </a:xfrm>
          <a:prstGeom prst="rect">
            <a:avLst/>
          </a:prstGeom>
          <a:noFill/>
          <a:ln>
            <a:noFill/>
          </a:ln>
        </p:spPr>
      </p:pic>
      <p:cxnSp>
        <p:nvCxnSpPr>
          <p:cNvPr id="334" name="Google Shape;334;p24"/>
          <p:cNvCxnSpPr/>
          <p:nvPr/>
        </p:nvCxnSpPr>
        <p:spPr>
          <a:xfrm rot="10800000" flipH="1">
            <a:off x="0" y="6267922"/>
            <a:ext cx="6656832" cy="1"/>
          </a:xfrm>
          <a:prstGeom prst="straightConnector1">
            <a:avLst/>
          </a:prstGeom>
          <a:noFill/>
          <a:ln w="76200" cap="flat" cmpd="sng">
            <a:solidFill>
              <a:schemeClr val="accent1"/>
            </a:solidFill>
            <a:prstDash val="solid"/>
            <a:miter lim="800000"/>
            <a:headEnd type="none" w="sm" len="sm"/>
            <a:tailEnd type="none" w="sm" len="sm"/>
          </a:ln>
        </p:spPr>
      </p:cxnSp>
      <p:sp>
        <p:nvSpPr>
          <p:cNvPr id="335" name="Google Shape;335;p24"/>
          <p:cNvSpPr txBox="1">
            <a:spLocks noGrp="1"/>
          </p:cNvSpPr>
          <p:nvPr>
            <p:ph type="title"/>
          </p:nvPr>
        </p:nvSpPr>
        <p:spPr>
          <a:xfrm>
            <a:off x="7269904"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Actividad práctica</a:t>
            </a:r>
            <a:endParaRPr/>
          </a:p>
        </p:txBody>
      </p:sp>
      <p:sp>
        <p:nvSpPr>
          <p:cNvPr id="336" name="Google Shape;336;p24"/>
          <p:cNvSpPr txBox="1">
            <a:spLocks noGrp="1"/>
          </p:cNvSpPr>
          <p:nvPr>
            <p:ph type="body" idx="2"/>
          </p:nvPr>
        </p:nvSpPr>
        <p:spPr>
          <a:xfrm>
            <a:off x="7269905"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Crear una cuenta de correo electrónico</a:t>
            </a:r>
            <a:endParaRPr/>
          </a:p>
          <a:p>
            <a:pPr marL="0" lvl="1" indent="0" algn="l" rtl="0">
              <a:lnSpc>
                <a:spcPct val="90000"/>
              </a:lnSpc>
              <a:spcBef>
                <a:spcPts val="500"/>
              </a:spcBef>
              <a:spcAft>
                <a:spcPts val="0"/>
              </a:spcAft>
              <a:buClr>
                <a:schemeClr val="dk1"/>
              </a:buClr>
              <a:buSzPts val="1400"/>
              <a:buNone/>
            </a:pPr>
            <a:r>
              <a:rPr lang="en-US" sz="1400"/>
              <a:t>Aprenda a crear una cuenta de correo electrónico siguiendo las instrucciones paso a paso que aparecen en la pantalla. Es una herramienta esencial para la comunicación personal y profesional, y es fácil de configurar.</a:t>
            </a:r>
            <a:endParaRPr/>
          </a:p>
          <a:p>
            <a:pPr marL="0" lvl="0" indent="0" algn="l" rtl="0">
              <a:lnSpc>
                <a:spcPct val="90000"/>
              </a:lnSpc>
              <a:spcBef>
                <a:spcPts val="2500"/>
              </a:spcBef>
              <a:spcAft>
                <a:spcPts val="0"/>
              </a:spcAft>
              <a:buClr>
                <a:schemeClr val="dk1"/>
              </a:buClr>
              <a:buSzPts val="1400"/>
              <a:buNone/>
            </a:pPr>
            <a:r>
              <a:rPr lang="en-US" sz="1400" b="1"/>
              <a:t>Enviar y recibir correos electrónicos</a:t>
            </a:r>
            <a:endParaRPr/>
          </a:p>
          <a:p>
            <a:pPr marL="0" lvl="1" indent="0" algn="l" rtl="0">
              <a:lnSpc>
                <a:spcPct val="90000"/>
              </a:lnSpc>
              <a:spcBef>
                <a:spcPts val="500"/>
              </a:spcBef>
              <a:spcAft>
                <a:spcPts val="0"/>
              </a:spcAft>
              <a:buClr>
                <a:schemeClr val="dk1"/>
              </a:buClr>
              <a:buSzPts val="1400"/>
              <a:buNone/>
            </a:pPr>
            <a:r>
              <a:rPr lang="en-US" sz="1400"/>
              <a:t>Una vez que haya creado una cuenta de correo electrónico, aprenda a enviar y recibir correos electrónicos siguiendo las instrucciones paso a paso que aparecen en la pantalla. Es una herramienta esencial para la comunicación personal y profesional, y es fácil de usar.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cxnSp>
        <p:nvCxnSpPr>
          <p:cNvPr id="109" name="Google Shape;109;p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10" name="Google Shape;11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1" name="Google Shape;111;p3" descr="Person holding mouse"/>
          <p:cNvPicPr preferRelativeResize="0">
            <a:picLocks noGrp="1"/>
          </p:cNvPicPr>
          <p:nvPr>
            <p:ph type="body" idx="1"/>
          </p:nvPr>
        </p:nvPicPr>
        <p:blipFill rotWithShape="1">
          <a:blip r:embed="rId3">
            <a:alphaModFix/>
          </a:blip>
          <a:srcRect l="23478" r="21454" b="2"/>
          <a:stretch/>
        </p:blipFill>
        <p:spPr>
          <a:xfrm>
            <a:off x="20" y="914399"/>
            <a:ext cx="4416532" cy="5353523"/>
          </a:xfrm>
          <a:prstGeom prst="rect">
            <a:avLst/>
          </a:prstGeom>
          <a:noFill/>
          <a:ln>
            <a:noFill/>
          </a:ln>
        </p:spPr>
      </p:pic>
      <p:cxnSp>
        <p:nvCxnSpPr>
          <p:cNvPr id="112" name="Google Shape;112;p3"/>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13" name="Google Shape;113;p3"/>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Introducción al correo electrónico</a:t>
            </a:r>
            <a:endParaRPr/>
          </a:p>
        </p:txBody>
      </p:sp>
      <p:sp>
        <p:nvSpPr>
          <p:cNvPr id="114" name="Google Shape;114;p3"/>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Comunicación instantánea</a:t>
            </a:r>
            <a:endParaRPr/>
          </a:p>
          <a:p>
            <a:pPr marL="0" lvl="1" indent="0" algn="l" rtl="0">
              <a:lnSpc>
                <a:spcPct val="90000"/>
              </a:lnSpc>
              <a:spcBef>
                <a:spcPts val="500"/>
              </a:spcBef>
              <a:spcAft>
                <a:spcPts val="0"/>
              </a:spcAft>
              <a:buClr>
                <a:schemeClr val="dk1"/>
              </a:buClr>
              <a:buSzPts val="1400"/>
              <a:buNone/>
            </a:pPr>
            <a:r>
              <a:rPr lang="en-US" sz="1400"/>
              <a:t>El correo electrónico es una herramienta de comunicación instantánea que permite enviar y recibir mensajes en tiempo real, lo que facilita una comunicación rápida y eficaz.</a:t>
            </a:r>
            <a:endParaRPr/>
          </a:p>
          <a:p>
            <a:pPr marL="0" lvl="0" indent="0" algn="l" rtl="0">
              <a:lnSpc>
                <a:spcPct val="90000"/>
              </a:lnSpc>
              <a:spcBef>
                <a:spcPts val="2500"/>
              </a:spcBef>
              <a:spcAft>
                <a:spcPts val="0"/>
              </a:spcAft>
              <a:buClr>
                <a:schemeClr val="dk1"/>
              </a:buClr>
              <a:buSzPts val="1400"/>
              <a:buNone/>
            </a:pPr>
            <a:r>
              <a:rPr lang="en-US" sz="1400" b="1"/>
              <a:t>Rentable</a:t>
            </a:r>
            <a:endParaRPr/>
          </a:p>
          <a:p>
            <a:pPr marL="0" lvl="1" indent="0" algn="l" rtl="0">
              <a:lnSpc>
                <a:spcPct val="90000"/>
              </a:lnSpc>
              <a:spcBef>
                <a:spcPts val="500"/>
              </a:spcBef>
              <a:spcAft>
                <a:spcPts val="0"/>
              </a:spcAft>
              <a:buClr>
                <a:schemeClr val="dk1"/>
              </a:buClr>
              <a:buSzPts val="1400"/>
              <a:buNone/>
            </a:pPr>
            <a:r>
              <a:rPr lang="en-US" sz="1400"/>
              <a:t>El correo electrónico es una herramienta de comunicación rentable, ya que elimina la necesidad de papel, franqueo y otros costes asociados al correo tradicional.</a:t>
            </a:r>
            <a:endParaRPr/>
          </a:p>
          <a:p>
            <a:pPr marL="0" lvl="0" indent="0" algn="l" rtl="0">
              <a:lnSpc>
                <a:spcPct val="90000"/>
              </a:lnSpc>
              <a:spcBef>
                <a:spcPts val="2500"/>
              </a:spcBef>
              <a:spcAft>
                <a:spcPts val="0"/>
              </a:spcAft>
              <a:buClr>
                <a:schemeClr val="dk1"/>
              </a:buClr>
              <a:buSzPts val="1400"/>
              <a:buNone/>
            </a:pPr>
            <a:r>
              <a:rPr lang="en-US" sz="1400" b="1"/>
              <a:t>Fácil</a:t>
            </a:r>
            <a:endParaRPr/>
          </a:p>
          <a:p>
            <a:pPr marL="0" lvl="1" indent="0" algn="l" rtl="0">
              <a:lnSpc>
                <a:spcPct val="90000"/>
              </a:lnSpc>
              <a:spcBef>
                <a:spcPts val="500"/>
              </a:spcBef>
              <a:spcAft>
                <a:spcPts val="0"/>
              </a:spcAft>
              <a:buClr>
                <a:schemeClr val="dk1"/>
              </a:buClr>
              <a:buSzPts val="1400"/>
              <a:buNone/>
            </a:pPr>
            <a:r>
              <a:rPr lang="en-US" sz="1400"/>
              <a:t>El correo electrónico es fácil de usar y no requiere conocimientos técnicos ni experiencia, por lo que es accesible para cualquier persona con conexión a Internet.</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cxnSp>
        <p:nvCxnSpPr>
          <p:cNvPr id="120" name="Google Shape;120;p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2" name="Google Shape;122;p4" descr="And envelope mail"/>
          <p:cNvPicPr preferRelativeResize="0">
            <a:picLocks noGrp="1"/>
          </p:cNvPicPr>
          <p:nvPr>
            <p:ph type="body" idx="1"/>
          </p:nvPr>
        </p:nvPicPr>
        <p:blipFill rotWithShape="1">
          <a:blip r:embed="rId3">
            <a:alphaModFix/>
          </a:blip>
          <a:srcRect b="27458"/>
          <a:stretch/>
        </p:blipFill>
        <p:spPr>
          <a:xfrm>
            <a:off x="20" y="535709"/>
            <a:ext cx="8229580" cy="5820640"/>
          </a:xfrm>
          <a:prstGeom prst="rect">
            <a:avLst/>
          </a:prstGeom>
          <a:noFill/>
          <a:ln>
            <a:noFill/>
          </a:ln>
        </p:spPr>
      </p:pic>
      <p:cxnSp>
        <p:nvCxnSpPr>
          <p:cNvPr id="123" name="Google Shape;123;p4"/>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24" name="Google Shape;124;p4"/>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¿Qué es el correo electrónico?</a:t>
            </a:r>
            <a:endParaRPr/>
          </a:p>
        </p:txBody>
      </p:sp>
      <p:sp>
        <p:nvSpPr>
          <p:cNvPr id="125" name="Google Shape;125;p4"/>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El correo electrónico es una herramienta de comunicación digital que permite a los usuarios enviar y recibir mensajes a través de Internet. Es una forma rápida y eficaz de comunicarse con personas de todo el mundo.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cxnSp>
        <p:nvCxnSpPr>
          <p:cNvPr id="131" name="Google Shape;131;p5"/>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32" name="Google Shape;13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3" name="Google Shape;133;p5" descr="Nail symbol on wooden cube indicates that new mail has been received on the laptop computer"/>
          <p:cNvPicPr preferRelativeResize="0">
            <a:picLocks noGrp="1"/>
          </p:cNvPicPr>
          <p:nvPr>
            <p:ph type="body" idx="1"/>
          </p:nvPr>
        </p:nvPicPr>
        <p:blipFill rotWithShape="1">
          <a:blip r:embed="rId3">
            <a:alphaModFix/>
          </a:blip>
          <a:srcRect l="18695" r="1" b="2"/>
          <a:stretch/>
        </p:blipFill>
        <p:spPr>
          <a:xfrm>
            <a:off x="5671128" y="914399"/>
            <a:ext cx="6520872" cy="5353521"/>
          </a:xfrm>
          <a:prstGeom prst="rect">
            <a:avLst/>
          </a:prstGeom>
          <a:noFill/>
          <a:ln>
            <a:noFill/>
          </a:ln>
        </p:spPr>
      </p:pic>
      <p:cxnSp>
        <p:nvCxnSpPr>
          <p:cNvPr id="134" name="Google Shape;134;p5"/>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35" name="Google Shape;135;p5"/>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Play"/>
              <a:buNone/>
            </a:pPr>
            <a:r>
              <a:rPr lang="en-US" sz="3600" b="1"/>
              <a:t>¿Por qué utilizar el correo electrónico para comunicarse?</a:t>
            </a:r>
            <a:endParaRPr/>
          </a:p>
        </p:txBody>
      </p:sp>
      <p:sp>
        <p:nvSpPr>
          <p:cNvPr id="136" name="Google Shape;136;p5"/>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Cómodo y rentable</a:t>
            </a:r>
            <a:endParaRPr/>
          </a:p>
          <a:p>
            <a:pPr marL="0" lvl="1" indent="0" algn="l" rtl="0">
              <a:lnSpc>
                <a:spcPct val="90000"/>
              </a:lnSpc>
              <a:spcBef>
                <a:spcPts val="500"/>
              </a:spcBef>
              <a:spcAft>
                <a:spcPts val="0"/>
              </a:spcAft>
              <a:buClr>
                <a:schemeClr val="dk1"/>
              </a:buClr>
              <a:buSzPts val="1400"/>
              <a:buNone/>
            </a:pPr>
            <a:r>
              <a:rPr lang="en-US" sz="1400"/>
              <a:t>El correo electrónico es una forma cómoda y económica de comunicarse con otras personas. Le permite enviar mensajes en cualquier momento y lugar, sin necesidad de esperar a que el destinatario esté disponible.</a:t>
            </a:r>
            <a:endParaRPr/>
          </a:p>
          <a:p>
            <a:pPr marL="0" lvl="0" indent="0" algn="l" rtl="0">
              <a:lnSpc>
                <a:spcPct val="90000"/>
              </a:lnSpc>
              <a:spcBef>
                <a:spcPts val="2500"/>
              </a:spcBef>
              <a:spcAft>
                <a:spcPts val="0"/>
              </a:spcAft>
              <a:buClr>
                <a:schemeClr val="dk1"/>
              </a:buClr>
              <a:buSzPts val="1400"/>
              <a:buNone/>
            </a:pPr>
            <a:r>
              <a:rPr lang="en-US" sz="1400" b="1"/>
              <a:t>Envío y recepción de documentos importantes</a:t>
            </a:r>
            <a:endParaRPr/>
          </a:p>
          <a:p>
            <a:pPr marL="0" lvl="1" indent="0" algn="l" rtl="0">
              <a:lnSpc>
                <a:spcPct val="90000"/>
              </a:lnSpc>
              <a:spcBef>
                <a:spcPts val="500"/>
              </a:spcBef>
              <a:spcAft>
                <a:spcPts val="0"/>
              </a:spcAft>
              <a:buClr>
                <a:schemeClr val="dk1"/>
              </a:buClr>
              <a:buSzPts val="1400"/>
              <a:buNone/>
            </a:pPr>
            <a:r>
              <a:rPr lang="en-US" sz="1400"/>
              <a:t>El correo electrónico es útil para enviar y recibir documentos y archivos importantes. Ofrece una forma rápida y eficaz de compartir información y colaborar en proyectos.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cxnSp>
        <p:nvCxnSpPr>
          <p:cNvPr id="142" name="Google Shape;142;p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43" name="Google Shape;14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44" name="Google Shape;144;p6" descr="Email Connections digital 3d background"/>
          <p:cNvPicPr preferRelativeResize="0">
            <a:picLocks noGrp="1"/>
          </p:cNvPicPr>
          <p:nvPr>
            <p:ph type="body" idx="1"/>
          </p:nvPr>
        </p:nvPicPr>
        <p:blipFill rotWithShape="1">
          <a:blip r:embed="rId3">
            <a:alphaModFix/>
          </a:blip>
          <a:srcRect t="408" r="-2" b="150"/>
          <a:stretch/>
        </p:blipFill>
        <p:spPr>
          <a:xfrm>
            <a:off x="1" y="2613892"/>
            <a:ext cx="4946906" cy="3689359"/>
          </a:xfrm>
          <a:prstGeom prst="rect">
            <a:avLst/>
          </a:prstGeom>
          <a:noFill/>
          <a:ln>
            <a:noFill/>
          </a:ln>
        </p:spPr>
      </p:pic>
      <p:cxnSp>
        <p:nvCxnSpPr>
          <p:cNvPr id="145" name="Google Shape;145;p6"/>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46" name="Google Shape;146;p6"/>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Proveedores de servicios de correo electrónico</a:t>
            </a:r>
            <a:endParaRPr/>
          </a:p>
        </p:txBody>
      </p:sp>
      <p:sp>
        <p:nvSpPr>
          <p:cNvPr id="147" name="Google Shape;147;p6"/>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Gmail</a:t>
            </a:r>
            <a:endParaRPr/>
          </a:p>
          <a:p>
            <a:pPr marL="0" lvl="1" indent="0" algn="l" rtl="0">
              <a:lnSpc>
                <a:spcPct val="90000"/>
              </a:lnSpc>
              <a:spcBef>
                <a:spcPts val="500"/>
              </a:spcBef>
              <a:spcAft>
                <a:spcPts val="0"/>
              </a:spcAft>
              <a:buClr>
                <a:schemeClr val="dk1"/>
              </a:buClr>
              <a:buSzPts val="1400"/>
              <a:buNone/>
            </a:pPr>
            <a:r>
              <a:rPr lang="en-US" sz="1400"/>
              <a:t>Gmail es un servicio de correo electrónico gratuito proporcionado por Google. Ofrece diversas funciones, como protección contra correo no deseado, temas personalizados e integración con otros servicios de Google.</a:t>
            </a:r>
            <a:endParaRPr/>
          </a:p>
          <a:p>
            <a:pPr marL="0" lvl="0" indent="0" algn="l" rtl="0">
              <a:lnSpc>
                <a:spcPct val="90000"/>
              </a:lnSpc>
              <a:spcBef>
                <a:spcPts val="2500"/>
              </a:spcBef>
              <a:spcAft>
                <a:spcPts val="0"/>
              </a:spcAft>
              <a:buClr>
                <a:schemeClr val="dk1"/>
              </a:buClr>
              <a:buSzPts val="1400"/>
              <a:buNone/>
            </a:pPr>
            <a:r>
              <a:rPr lang="en-US" sz="1400" b="1"/>
              <a:t>Outlook</a:t>
            </a:r>
            <a:endParaRPr/>
          </a:p>
          <a:p>
            <a:pPr marL="0" lvl="1" indent="0" algn="l" rtl="0">
              <a:lnSpc>
                <a:spcPct val="90000"/>
              </a:lnSpc>
              <a:spcBef>
                <a:spcPts val="500"/>
              </a:spcBef>
              <a:spcAft>
                <a:spcPts val="0"/>
              </a:spcAft>
              <a:buClr>
                <a:schemeClr val="dk1"/>
              </a:buClr>
              <a:buSzPts val="1400"/>
              <a:buNone/>
            </a:pPr>
            <a:r>
              <a:rPr lang="en-US" sz="1400"/>
              <a:t>Outlook es un servicio de correo electrónico proporcionado por Microsoft. Ofrece funciones como calendario, contactos y gestión de tareas, así como integración con otros servicios de Microsoft, como OneDrive y Skype.</a:t>
            </a:r>
            <a:endParaRPr/>
          </a:p>
          <a:p>
            <a:pPr marL="0" lvl="0" indent="0" algn="l" rtl="0">
              <a:lnSpc>
                <a:spcPct val="90000"/>
              </a:lnSpc>
              <a:spcBef>
                <a:spcPts val="2500"/>
              </a:spcBef>
              <a:spcAft>
                <a:spcPts val="0"/>
              </a:spcAft>
              <a:buClr>
                <a:schemeClr val="dk1"/>
              </a:buClr>
              <a:buSzPts val="1400"/>
              <a:buNone/>
            </a:pPr>
            <a:r>
              <a:rPr lang="en-US" sz="1400" b="1"/>
              <a:t>Yahoo</a:t>
            </a:r>
            <a:endParaRPr/>
          </a:p>
          <a:p>
            <a:pPr marL="0" lvl="1" indent="0" algn="l" rtl="0">
              <a:lnSpc>
                <a:spcPct val="90000"/>
              </a:lnSpc>
              <a:spcBef>
                <a:spcPts val="500"/>
              </a:spcBef>
              <a:spcAft>
                <a:spcPts val="0"/>
              </a:spcAft>
              <a:buClr>
                <a:schemeClr val="dk1"/>
              </a:buClr>
              <a:buSzPts val="1400"/>
              <a:buNone/>
            </a:pPr>
            <a:r>
              <a:rPr lang="en-US" sz="1400"/>
              <a:t>Yahoo Mail es un servicio de correo electrónico gratuito proporcionado por Yahoo. Ofrece funciones como 1 TB de almacenamiento, protección contra spam e integración con varios servicios de Yahoo.</a:t>
            </a:r>
            <a:endParaRPr/>
          </a:p>
          <a:p>
            <a:pPr marL="0" lvl="0" indent="0" algn="l" rtl="0">
              <a:lnSpc>
                <a:spcPct val="90000"/>
              </a:lnSpc>
              <a:spcBef>
                <a:spcPts val="2500"/>
              </a:spcBef>
              <a:spcAft>
                <a:spcPts val="0"/>
              </a:spcAft>
              <a:buClr>
                <a:schemeClr val="dk1"/>
              </a:buClr>
              <a:buSzPts val="1400"/>
              <a:buNone/>
            </a:pPr>
            <a:r>
              <a:rPr lang="en-US" sz="1400" b="1"/>
              <a:t>Zoho</a:t>
            </a:r>
            <a:endParaRPr/>
          </a:p>
          <a:p>
            <a:pPr marL="0" lvl="1" indent="0" algn="l" rtl="0">
              <a:lnSpc>
                <a:spcPct val="90000"/>
              </a:lnSpc>
              <a:spcBef>
                <a:spcPts val="500"/>
              </a:spcBef>
              <a:spcAft>
                <a:spcPts val="0"/>
              </a:spcAft>
              <a:buClr>
                <a:schemeClr val="dk1"/>
              </a:buClr>
              <a:buSzPts val="1400"/>
              <a:buNone/>
            </a:pPr>
            <a:r>
              <a:rPr lang="en-US" sz="1400"/>
              <a:t>Zoho Mail es un servicio de correo electrónico proporcionado por Zoho. Ofrece funciones como dominios personalizados, protección contra el spam e integración con otros servicios de Zoho.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cxnSp>
        <p:nvCxnSpPr>
          <p:cNvPr id="153" name="Google Shape;153;p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54" name="Google Shape;15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5" name="Google Shape;155;p7" descr="Email communication online messaging tablet computer desk"/>
          <p:cNvPicPr preferRelativeResize="0">
            <a:picLocks noGrp="1"/>
          </p:cNvPicPr>
          <p:nvPr>
            <p:ph type="body" idx="1"/>
          </p:nvPr>
        </p:nvPicPr>
        <p:blipFill rotWithShape="1">
          <a:blip r:embed="rId3">
            <a:alphaModFix/>
          </a:blip>
          <a:srcRect l="22357" r="1210" b="1"/>
          <a:stretch/>
        </p:blipFill>
        <p:spPr>
          <a:xfrm>
            <a:off x="5671128" y="914399"/>
            <a:ext cx="6520872" cy="5353521"/>
          </a:xfrm>
          <a:prstGeom prst="rect">
            <a:avLst/>
          </a:prstGeom>
          <a:noFill/>
          <a:ln>
            <a:noFill/>
          </a:ln>
        </p:spPr>
      </p:pic>
      <p:cxnSp>
        <p:nvCxnSpPr>
          <p:cNvPr id="156" name="Google Shape;156;p7"/>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57" name="Google Shape;157;p7"/>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Gmail</a:t>
            </a:r>
            <a:endParaRPr/>
          </a:p>
        </p:txBody>
      </p:sp>
      <p:sp>
        <p:nvSpPr>
          <p:cNvPr id="158" name="Google Shape;158;p7"/>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Servicio de correo electrónico gratuito</a:t>
            </a:r>
            <a:endParaRPr/>
          </a:p>
          <a:p>
            <a:pPr marL="0" lvl="1" indent="0" algn="l" rtl="0">
              <a:lnSpc>
                <a:spcPct val="90000"/>
              </a:lnSpc>
              <a:spcBef>
                <a:spcPts val="500"/>
              </a:spcBef>
              <a:spcAft>
                <a:spcPts val="0"/>
              </a:spcAft>
              <a:buClr>
                <a:schemeClr val="dk1"/>
              </a:buClr>
              <a:buSzPts val="1400"/>
              <a:buNone/>
            </a:pPr>
            <a:r>
              <a:rPr lang="en-US" sz="1400"/>
              <a:t>Gmail es un popular servicio de correo electrónico gratuito proporcionado por Google que ofrece a los usuarios una forma fiable y segura de comunicarse con otras personas.</a:t>
            </a:r>
            <a:endParaRPr/>
          </a:p>
          <a:p>
            <a:pPr marL="0" lvl="0" indent="0" algn="l" rtl="0">
              <a:lnSpc>
                <a:spcPct val="90000"/>
              </a:lnSpc>
              <a:spcBef>
                <a:spcPts val="2500"/>
              </a:spcBef>
              <a:spcAft>
                <a:spcPts val="0"/>
              </a:spcAft>
              <a:buClr>
                <a:schemeClr val="dk1"/>
              </a:buClr>
              <a:buSzPts val="1400"/>
              <a:buNone/>
            </a:pPr>
            <a:r>
              <a:rPr lang="en-US" sz="1400" b="1"/>
              <a:t>Características</a:t>
            </a:r>
            <a:endParaRPr/>
          </a:p>
          <a:p>
            <a:pPr marL="0" lvl="1" indent="0" algn="l" rtl="0">
              <a:lnSpc>
                <a:spcPct val="90000"/>
              </a:lnSpc>
              <a:spcBef>
                <a:spcPts val="500"/>
              </a:spcBef>
              <a:spcAft>
                <a:spcPts val="0"/>
              </a:spcAft>
              <a:buClr>
                <a:schemeClr val="dk1"/>
              </a:buClr>
              <a:buSzPts val="1400"/>
              <a:buNone/>
            </a:pPr>
            <a:r>
              <a:rPr lang="en-US" sz="1400"/>
              <a:t>Gmail ofrece varias funciones, como una gran capacidad de almacenamiento, filtro de spam, respuestas inteligentes e integración con otros productos de Google, como Google Drive y Google Calendar.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cxnSp>
        <p:nvCxnSpPr>
          <p:cNvPr id="164" name="Google Shape;164;p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65" name="Google Shape;16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66" name="Google Shape;166;p8" descr="Hand sketching Email Concept"/>
          <p:cNvPicPr preferRelativeResize="0">
            <a:picLocks noGrp="1"/>
          </p:cNvPicPr>
          <p:nvPr>
            <p:ph type="body" idx="1"/>
          </p:nvPr>
        </p:nvPicPr>
        <p:blipFill rotWithShape="1">
          <a:blip r:embed="rId3">
            <a:alphaModFix/>
          </a:blip>
          <a:srcRect r="10499" b="1"/>
          <a:stretch/>
        </p:blipFill>
        <p:spPr>
          <a:xfrm>
            <a:off x="1" y="2613892"/>
            <a:ext cx="4946906" cy="3689359"/>
          </a:xfrm>
          <a:prstGeom prst="rect">
            <a:avLst/>
          </a:prstGeom>
          <a:noFill/>
          <a:ln>
            <a:noFill/>
          </a:ln>
        </p:spPr>
      </p:pic>
      <p:cxnSp>
        <p:nvCxnSpPr>
          <p:cNvPr id="167" name="Google Shape;167;p8"/>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68" name="Google Shape;168;p8"/>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Outlook</a:t>
            </a:r>
            <a:endParaRPr/>
          </a:p>
        </p:txBody>
      </p:sp>
      <p:sp>
        <p:nvSpPr>
          <p:cNvPr id="169" name="Google Shape;169;p8"/>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Servicio de correo electrónico</a:t>
            </a:r>
            <a:endParaRPr/>
          </a:p>
          <a:p>
            <a:pPr marL="0" lvl="1" indent="0" algn="l" rtl="0">
              <a:lnSpc>
                <a:spcPct val="90000"/>
              </a:lnSpc>
              <a:spcBef>
                <a:spcPts val="500"/>
              </a:spcBef>
              <a:spcAft>
                <a:spcPts val="0"/>
              </a:spcAft>
              <a:buClr>
                <a:schemeClr val="dk1"/>
              </a:buClr>
              <a:buSzPts val="1400"/>
              <a:buNone/>
            </a:pPr>
            <a:r>
              <a:rPr lang="en-US" sz="1400"/>
              <a:t>Outlook es un servicio de correo electrónico gratuito proporcionado por Microsoft. Es un servicio de correo electrónico fiable y seguro que ofrece varias funciones, como calendario, contactos y tareas.</a:t>
            </a:r>
            <a:endParaRPr/>
          </a:p>
          <a:p>
            <a:pPr marL="0" lvl="0" indent="0" algn="l" rtl="0">
              <a:lnSpc>
                <a:spcPct val="90000"/>
              </a:lnSpc>
              <a:spcBef>
                <a:spcPts val="2500"/>
              </a:spcBef>
              <a:spcAft>
                <a:spcPts val="0"/>
              </a:spcAft>
              <a:buClr>
                <a:schemeClr val="dk1"/>
              </a:buClr>
              <a:buSzPts val="1400"/>
              <a:buNone/>
            </a:pPr>
            <a:r>
              <a:rPr lang="en-US" sz="1400" b="1"/>
              <a:t>Calendario</a:t>
            </a:r>
            <a:endParaRPr/>
          </a:p>
          <a:p>
            <a:pPr marL="0" lvl="1" indent="0" algn="l" rtl="0">
              <a:lnSpc>
                <a:spcPct val="90000"/>
              </a:lnSpc>
              <a:spcBef>
                <a:spcPts val="500"/>
              </a:spcBef>
              <a:spcAft>
                <a:spcPts val="0"/>
              </a:spcAft>
              <a:buClr>
                <a:schemeClr val="dk1"/>
              </a:buClr>
              <a:buSzPts val="1400"/>
              <a:buNone/>
            </a:pPr>
            <a:r>
              <a:rPr lang="en-US" sz="1400"/>
              <a:t>Outlook tiene un calendario integrado que le permite programar y gestionar citas, reuniones y eventos. También puede configurar recordatorios y recibir notificaciones de los próximos eventos.</a:t>
            </a:r>
            <a:endParaRPr/>
          </a:p>
          <a:p>
            <a:pPr marL="0" lvl="0" indent="0" algn="l" rtl="0">
              <a:lnSpc>
                <a:spcPct val="90000"/>
              </a:lnSpc>
              <a:spcBef>
                <a:spcPts val="2500"/>
              </a:spcBef>
              <a:spcAft>
                <a:spcPts val="0"/>
              </a:spcAft>
              <a:buClr>
                <a:schemeClr val="dk1"/>
              </a:buClr>
              <a:buSzPts val="1400"/>
              <a:buNone/>
            </a:pPr>
            <a:r>
              <a:rPr lang="en-US" sz="1400" b="1"/>
              <a:t>Contactos</a:t>
            </a:r>
            <a:endParaRPr/>
          </a:p>
          <a:p>
            <a:pPr marL="0" lvl="1" indent="0" algn="l" rtl="0">
              <a:lnSpc>
                <a:spcPct val="90000"/>
              </a:lnSpc>
              <a:spcBef>
                <a:spcPts val="500"/>
              </a:spcBef>
              <a:spcAft>
                <a:spcPts val="0"/>
              </a:spcAft>
              <a:buClr>
                <a:schemeClr val="dk1"/>
              </a:buClr>
              <a:buSzPts val="1400"/>
              <a:buNone/>
            </a:pPr>
            <a:r>
              <a:rPr lang="en-US" sz="1400"/>
              <a:t>Outlook le permite gestionar sus contactos y realizar un seguimiento de información importante, como números de teléfono, direcciones de correo electrónico y datos comerciales. También puede configurar listas de distribución y enviar correos electrónicos a varios contactos a la vez.</a:t>
            </a:r>
            <a:endParaRPr/>
          </a:p>
          <a:p>
            <a:pPr marL="0" lvl="0" indent="0" algn="l" rtl="0">
              <a:lnSpc>
                <a:spcPct val="90000"/>
              </a:lnSpc>
              <a:spcBef>
                <a:spcPts val="2500"/>
              </a:spcBef>
              <a:spcAft>
                <a:spcPts val="0"/>
              </a:spcAft>
              <a:buClr>
                <a:schemeClr val="dk1"/>
              </a:buClr>
              <a:buSzPts val="1400"/>
              <a:buNone/>
            </a:pPr>
            <a:r>
              <a:rPr lang="en-US" sz="1400" b="1"/>
              <a:t>Integración con otros productos de Microsoft</a:t>
            </a:r>
            <a:endParaRPr/>
          </a:p>
          <a:p>
            <a:pPr marL="0" lvl="1" indent="0" algn="l" rtl="0">
              <a:lnSpc>
                <a:spcPct val="90000"/>
              </a:lnSpc>
              <a:spcBef>
                <a:spcPts val="500"/>
              </a:spcBef>
              <a:spcAft>
                <a:spcPts val="0"/>
              </a:spcAft>
              <a:buClr>
                <a:schemeClr val="dk1"/>
              </a:buClr>
              <a:buSzPts val="1400"/>
              <a:buNone/>
            </a:pPr>
            <a:r>
              <a:rPr lang="en-US" sz="1400"/>
              <a:t>Outlook ofrece una integración perfecta con otros productos de Microsoft, como OneDrive, Skype y Office. Esto facilita compartir archivos, colaborar con otras personas y gestionar su trabajo de forma más eficiente.</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6" name="Google Shape;176;p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Yahoo</a:t>
            </a:r>
            <a:endParaRPr/>
          </a:p>
        </p:txBody>
      </p:sp>
      <p:sp>
        <p:nvSpPr>
          <p:cNvPr id="177" name="Google Shape;177;p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Yahoo es un servicio de correo electrónico gratuito que ofrece varias funciones, como una gran capacidad de almacenamiento, filtro de spam e integración con otros productos de Yahoo!</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Panorámica</PresentationFormat>
  <Paragraphs>175</Paragraphs>
  <Slides>24</Slides>
  <Notes>24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Play</vt:lpstr>
      <vt:lpstr>Arial</vt:lpstr>
      <vt:lpstr>Tema de Office</vt:lpstr>
      <vt:lpstr>Basic Computing Curriculum</vt:lpstr>
      <vt:lpstr>Presentation Overview</vt:lpstr>
      <vt:lpstr>Introduction to Email</vt:lpstr>
      <vt:lpstr>What is Email?</vt:lpstr>
      <vt:lpstr>Why Use Email for Communication?</vt:lpstr>
      <vt:lpstr>Email Service Providers</vt:lpstr>
      <vt:lpstr>Gmail</vt:lpstr>
      <vt:lpstr>Outlook</vt:lpstr>
      <vt:lpstr>Yahoo</vt:lpstr>
      <vt:lpstr>Zoho</vt:lpstr>
      <vt:lpstr>Creating an Email Account</vt:lpstr>
      <vt:lpstr>Steps to Create an Email Account</vt:lpstr>
      <vt:lpstr>Choosing an Email Address</vt:lpstr>
      <vt:lpstr>Password Strength</vt:lpstr>
      <vt:lpstr>Email Verification</vt:lpstr>
      <vt:lpstr>Sending, Receiving, and Organizing Emails</vt:lpstr>
      <vt:lpstr>Sending an Email</vt:lpstr>
      <vt:lpstr>Replying to an Email</vt:lpstr>
      <vt:lpstr>Forwarding an Email</vt:lpstr>
      <vt:lpstr>Organizing Emails in Folders</vt:lpstr>
      <vt:lpstr>Attaching Files to an Email</vt:lpstr>
      <vt:lpstr>Types of Files that can be Attached to an Email</vt:lpstr>
      <vt:lpstr>Attachment Size Limit</vt:lpstr>
      <vt:lpstr>Practical Activity</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creator>Manel Mena</dc:creator>
  <lastModifiedBy>Manel Mena Vicente</lastModifiedBy>
  <revision>1</revision>
  <dcterms:created xsi:type="dcterms:W3CDTF">2024-08-26T14:14:55.0000000Z</dcterms:created>
  <dcterms:modified xsi:type="dcterms:W3CDTF">2024-11-18T08:34:33.0000000Z</dcterms:modified>
  <keywords>, docId:C43FCC063C31026D874D98023174ADE3</keywords>
</coreProperties>
</file>